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sldIdLst>
    <p:sldId id="259" r:id="rId2"/>
    <p:sldId id="258" r:id="rId3"/>
    <p:sldId id="269" r:id="rId4"/>
    <p:sldId id="272" r:id="rId5"/>
    <p:sldId id="281" r:id="rId6"/>
    <p:sldId id="274" r:id="rId7"/>
    <p:sldId id="288" r:id="rId8"/>
    <p:sldId id="293" r:id="rId9"/>
    <p:sldId id="290" r:id="rId10"/>
    <p:sldId id="291" r:id="rId11"/>
    <p:sldId id="292" r:id="rId12"/>
    <p:sldId id="278" r:id="rId13"/>
    <p:sldId id="279" r:id="rId14"/>
    <p:sldId id="280" r:id="rId15"/>
    <p:sldId id="294" r:id="rId16"/>
    <p:sldId id="295" r:id="rId17"/>
    <p:sldId id="296" r:id="rId18"/>
    <p:sldId id="303" r:id="rId19"/>
    <p:sldId id="297" r:id="rId20"/>
    <p:sldId id="300" r:id="rId21"/>
    <p:sldId id="301" r:id="rId22"/>
    <p:sldId id="340" r:id="rId23"/>
    <p:sldId id="305" r:id="rId24"/>
    <p:sldId id="306" r:id="rId25"/>
    <p:sldId id="307" r:id="rId26"/>
    <p:sldId id="309" r:id="rId27"/>
    <p:sldId id="310" r:id="rId28"/>
    <p:sldId id="311" r:id="rId29"/>
    <p:sldId id="312" r:id="rId30"/>
    <p:sldId id="314" r:id="rId31"/>
    <p:sldId id="313" r:id="rId32"/>
    <p:sldId id="317" r:id="rId33"/>
    <p:sldId id="329" r:id="rId34"/>
    <p:sldId id="315" r:id="rId35"/>
    <p:sldId id="316" r:id="rId36"/>
    <p:sldId id="318" r:id="rId37"/>
    <p:sldId id="319" r:id="rId38"/>
    <p:sldId id="320" r:id="rId39"/>
    <p:sldId id="322" r:id="rId40"/>
    <p:sldId id="323" r:id="rId41"/>
    <p:sldId id="324" r:id="rId42"/>
    <p:sldId id="325" r:id="rId43"/>
    <p:sldId id="326" r:id="rId44"/>
    <p:sldId id="337" r:id="rId45"/>
    <p:sldId id="338" r:id="rId46"/>
    <p:sldId id="339" r:id="rId47"/>
  </p:sldIdLst>
  <p:sldSz cx="9144000" cy="6858000" type="screen4x3"/>
  <p:notesSz cx="6858000" cy="9144000"/>
  <p:embeddedFontLst>
    <p:embeddedFont>
      <p:font typeface="Segoe UI Semilight" panose="020B0402040204020203" pitchFamily="34" charset="0"/>
      <p:regular r:id="rId49"/>
      <p:italic r:id="rId50"/>
    </p:embeddedFont>
    <p:embeddedFont>
      <p:font typeface="Georgia" panose="02040502050405020303" pitchFamily="18"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23D"/>
    <a:srgbClr val="FEB71A"/>
    <a:srgbClr val="6E81D6"/>
    <a:srgbClr val="72A7C0"/>
    <a:srgbClr val="705E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60"/>
  </p:normalViewPr>
  <p:slideViewPr>
    <p:cSldViewPr showGuides="1">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C7BB25-EA28-458C-9BEB-E185ECB03206}" type="datetimeFigureOut">
              <a:rPr lang="en-US" smtClean="0"/>
              <a:pPr/>
              <a:t>1/17/2018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6C60F1-D9D7-452D-8F51-4FED64DC9328}" type="slidenum">
              <a:rPr lang="en-US" smtClean="0"/>
              <a:pPr/>
              <a:t>‹#›</a:t>
            </a:fld>
            <a:endParaRPr lang="en-US"/>
          </a:p>
        </p:txBody>
      </p:sp>
    </p:spTree>
    <p:extLst>
      <p:ext uri="{BB962C8B-B14F-4D97-AF65-F5344CB8AC3E}">
        <p14:creationId xmlns:p14="http://schemas.microsoft.com/office/powerpoint/2010/main" val="18700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19</a:t>
            </a:fld>
            <a:endParaRPr lang="en-US"/>
          </a:p>
        </p:txBody>
      </p:sp>
    </p:spTree>
    <p:extLst>
      <p:ext uri="{BB962C8B-B14F-4D97-AF65-F5344CB8AC3E}">
        <p14:creationId xmlns:p14="http://schemas.microsoft.com/office/powerpoint/2010/main" val="3840324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35</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36</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37</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38</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39</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40</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41</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42</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43</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44</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21</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45</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46</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28</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29</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30</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31</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32</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33</a:t>
            </a:fld>
            <a:endParaRPr lang="en-US"/>
          </a:p>
        </p:txBody>
      </p:sp>
    </p:spTree>
    <p:extLst>
      <p:ext uri="{BB962C8B-B14F-4D97-AF65-F5344CB8AC3E}">
        <p14:creationId xmlns:p14="http://schemas.microsoft.com/office/powerpoint/2010/main" val="1595592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34</a:t>
            </a:fld>
            <a:endParaRPr lang="en-US"/>
          </a:p>
        </p:txBody>
      </p:sp>
    </p:spTree>
    <p:extLst>
      <p:ext uri="{BB962C8B-B14F-4D97-AF65-F5344CB8AC3E}">
        <p14:creationId xmlns:p14="http://schemas.microsoft.com/office/powerpoint/2010/main" val="1595592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userDrawn="1"/>
        </p:nvSpPr>
        <p:spPr>
          <a:xfrm>
            <a:off x="31750" y="6605588"/>
            <a:ext cx="9080500" cy="252412"/>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31750" y="0"/>
            <a:ext cx="9080500" cy="252413"/>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descr="wsu_horizontal_color.png"/>
          <p:cNvPicPr>
            <a:picLocks noChangeAspect="1"/>
          </p:cNvPicPr>
          <p:nvPr userDrawn="1"/>
        </p:nvPicPr>
        <p:blipFill>
          <a:blip r:embed="rId2" cstate="print"/>
          <a:srcRect/>
          <a:stretch>
            <a:fillRect/>
          </a:stretch>
        </p:blipFill>
        <p:spPr bwMode="auto">
          <a:xfrm>
            <a:off x="4572000" y="1295400"/>
            <a:ext cx="3590925" cy="809625"/>
          </a:xfrm>
          <a:prstGeom prst="rect">
            <a:avLst/>
          </a:prstGeom>
          <a:noFill/>
          <a:ln w="9525">
            <a:noFill/>
            <a:miter lim="800000"/>
            <a:headEnd/>
            <a:tailEnd/>
          </a:ln>
        </p:spPr>
      </p:pic>
      <p:sp>
        <p:nvSpPr>
          <p:cNvPr id="2" name="Title 1"/>
          <p:cNvSpPr>
            <a:spLocks noGrp="1"/>
          </p:cNvSpPr>
          <p:nvPr>
            <p:ph type="ctrTitle"/>
          </p:nvPr>
        </p:nvSpPr>
        <p:spPr>
          <a:xfrm>
            <a:off x="1219200" y="2133600"/>
            <a:ext cx="7620000" cy="1470025"/>
          </a:xfrm>
        </p:spPr>
        <p:txBody>
          <a:bodyPr>
            <a:normAutofit/>
          </a:bodyPr>
          <a:lstStyle>
            <a:lvl1pPr>
              <a:defRPr sz="4000"/>
            </a:lvl1pPr>
          </a:lstStyle>
          <a:p>
            <a:r>
              <a:rPr lang="en-US" dirty="0"/>
              <a:t>Click to edit Master title style</a:t>
            </a:r>
          </a:p>
        </p:txBody>
      </p:sp>
      <p:sp>
        <p:nvSpPr>
          <p:cNvPr id="3" name="Subtitle 2"/>
          <p:cNvSpPr>
            <a:spLocks noGrp="1"/>
          </p:cNvSpPr>
          <p:nvPr>
            <p:ph type="subTitle" idx="1" hasCustomPrompt="1"/>
          </p:nvPr>
        </p:nvSpPr>
        <p:spPr>
          <a:xfrm>
            <a:off x="1295400" y="4191000"/>
            <a:ext cx="4267200" cy="1752600"/>
          </a:xfrm>
        </p:spPr>
        <p:txBody>
          <a:bodyPr>
            <a:normAutofit/>
          </a:bodyPr>
          <a:lstStyle>
            <a:lvl1pPr marL="0" indent="0" algn="l">
              <a:lnSpc>
                <a:spcPct val="90000"/>
              </a:lnSpc>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Presenter’s name</a:t>
            </a:r>
          </a:p>
          <a:p>
            <a:r>
              <a:rPr lang="en-US" dirty="0"/>
              <a:t>Title, Department</a:t>
            </a:r>
          </a:p>
          <a:p>
            <a:r>
              <a:rPr lang="en-US" dirty="0"/>
              <a:t>Date</a:t>
            </a:r>
          </a:p>
        </p:txBody>
      </p:sp>
      <p:sp>
        <p:nvSpPr>
          <p:cNvPr id="6" name="Date Placeholder 3"/>
          <p:cNvSpPr>
            <a:spLocks noGrp="1"/>
          </p:cNvSpPr>
          <p:nvPr>
            <p:ph type="dt" sz="half" idx="10"/>
          </p:nvPr>
        </p:nvSpPr>
        <p:spPr/>
        <p:txBody>
          <a:bodyPr/>
          <a:lstStyle>
            <a:lvl1pPr>
              <a:defRPr/>
            </a:lvl1pPr>
          </a:lstStyle>
          <a:p>
            <a:pPr>
              <a:defRPr/>
            </a:pPr>
            <a:fld id="{6154F0F3-24E1-4FEA-9150-3ED778817A4D}" type="datetimeFigureOut">
              <a:rPr lang="en-US"/>
              <a:pPr>
                <a:defRPr/>
              </a:pPr>
              <a:t>1/17/2018</a:t>
            </a:fld>
            <a:endParaRPr lang="en-US"/>
          </a:p>
        </p:txBody>
      </p:sp>
      <p:cxnSp>
        <p:nvCxnSpPr>
          <p:cNvPr id="12" name="Straight Connector 11"/>
          <p:cNvCxnSpPr/>
          <p:nvPr userDrawn="1"/>
        </p:nvCxnSpPr>
        <p:spPr>
          <a:xfrm>
            <a:off x="1371600" y="3733800"/>
            <a:ext cx="7729538" cy="0"/>
          </a:xfrm>
          <a:prstGeom prst="line">
            <a:avLst/>
          </a:prstGeom>
          <a:ln w="5715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9212" y="274638"/>
            <a:ext cx="8499987" cy="846239"/>
          </a:xfrm>
        </p:spPr>
        <p:txBody>
          <a:bodyPr/>
          <a:lstStyle/>
          <a:p>
            <a:r>
              <a:rPr lang="en-US" dirty="0"/>
              <a:t>Click to edit Master title style</a:t>
            </a:r>
          </a:p>
        </p:txBody>
      </p:sp>
      <p:sp>
        <p:nvSpPr>
          <p:cNvPr id="3" name="Content Placeholder 2"/>
          <p:cNvSpPr>
            <a:spLocks noGrp="1"/>
          </p:cNvSpPr>
          <p:nvPr>
            <p:ph idx="1"/>
          </p:nvPr>
        </p:nvSpPr>
        <p:spPr>
          <a:xfrm>
            <a:off x="339212" y="16002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8B44BC7-56F9-4E43-ADAF-DDFD7D739370}" type="datetimeFigureOut">
              <a:rPr lang="en-US"/>
              <a:pPr>
                <a:defRPr/>
              </a:pPr>
              <a:t>1/17/2018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B25BC88B-1D0C-43DE-B958-659244EAF7DF}" type="datetimeFigureOut">
              <a:rPr lang="en-US"/>
              <a:pPr>
                <a:defRPr/>
              </a:pPr>
              <a:t>1/17/2018</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1712192A-E72E-4314-BE6A-1F0A319E599B}" type="datetimeFigureOut">
              <a:rPr lang="en-US"/>
              <a:pPr>
                <a:defRPr/>
              </a:pPr>
              <a:t>1/17/2018</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810A440-C240-4BC4-A0FF-554628E557D7}" type="datetimeFigureOut">
              <a:rPr lang="en-US"/>
              <a:pPr>
                <a:defRPr/>
              </a:pPr>
              <a:t>1/17/2018</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027" name="Picture 10" descr="wsu_horizontal_color.png"/>
          <p:cNvPicPr>
            <a:picLocks noChangeAspect="1"/>
          </p:cNvPicPr>
          <p:nvPr userDrawn="1"/>
        </p:nvPicPr>
        <p:blipFill>
          <a:blip r:embed="rId7" cstate="print"/>
          <a:srcRect/>
          <a:stretch>
            <a:fillRect/>
          </a:stretch>
        </p:blipFill>
        <p:spPr bwMode="auto">
          <a:xfrm>
            <a:off x="7391400" y="6356350"/>
            <a:ext cx="1554163" cy="349250"/>
          </a:xfrm>
          <a:prstGeom prst="rect">
            <a:avLst/>
          </a:prstGeom>
          <a:noFill/>
          <a:ln w="9525">
            <a:noFill/>
            <a:miter lim="800000"/>
            <a:headEnd/>
            <a:tailEnd/>
          </a:ln>
        </p:spPr>
      </p:pic>
      <p:sp>
        <p:nvSpPr>
          <p:cNvPr id="9" name="Slide Number Placeholder 6"/>
          <p:cNvSpPr txBox="1">
            <a:spLocks/>
          </p:cNvSpPr>
          <p:nvPr userDrawn="1"/>
        </p:nvSpPr>
        <p:spPr>
          <a:xfrm>
            <a:off x="152400" y="6432550"/>
            <a:ext cx="838200" cy="501650"/>
          </a:xfrm>
          <a:prstGeom prst="rect">
            <a:avLst/>
          </a:prstGeom>
        </p:spPr>
        <p:txBody>
          <a:bodyPr/>
          <a:lstStyle/>
          <a:p>
            <a:pPr fontAlgn="auto">
              <a:spcBef>
                <a:spcPts val="0"/>
              </a:spcBef>
              <a:spcAft>
                <a:spcPts val="0"/>
              </a:spcAft>
              <a:defRPr/>
            </a:pPr>
            <a:fld id="{12073121-80F2-4A27-A972-3FCE9B2C70D8}" type="slidenum">
              <a:rPr lang="en-US" sz="1200">
                <a:solidFill>
                  <a:schemeClr val="bg1">
                    <a:lumMod val="50000"/>
                  </a:schemeClr>
                </a:solidFill>
                <a:latin typeface="+mn-lt"/>
                <a:cs typeface="+mn-cs"/>
              </a:rPr>
              <a:pPr fontAlgn="auto">
                <a:spcBef>
                  <a:spcPts val="0"/>
                </a:spcBef>
                <a:spcAft>
                  <a:spcPts val="0"/>
                </a:spcAft>
                <a:defRPr/>
              </a:pPr>
              <a:t>‹#›</a:t>
            </a:fld>
            <a:endParaRPr lang="en-US" sz="1200" dirty="0">
              <a:solidFill>
                <a:schemeClr val="bg1">
                  <a:lumMod val="50000"/>
                </a:schemeClr>
              </a:solidFill>
              <a:latin typeface="+mn-lt"/>
              <a:cs typeface="+mn-cs"/>
            </a:endParaRPr>
          </a:p>
        </p:txBody>
      </p:sp>
      <p:sp>
        <p:nvSpPr>
          <p:cNvPr id="1029" name="Title Placeholder 1"/>
          <p:cNvSpPr>
            <a:spLocks noGrp="1"/>
          </p:cNvSpPr>
          <p:nvPr>
            <p:ph type="title"/>
          </p:nvPr>
        </p:nvSpPr>
        <p:spPr bwMode="auto">
          <a:xfrm>
            <a:off x="339725" y="274638"/>
            <a:ext cx="8499475" cy="8461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0"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9372600" y="632460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solidFill>
                <a:latin typeface="+mn-lt"/>
                <a:cs typeface="+mn-cs"/>
              </a:defRPr>
            </a:lvl1pPr>
          </a:lstStyle>
          <a:p>
            <a:pPr>
              <a:defRPr/>
            </a:pPr>
            <a:fld id="{3034C992-68AD-4F2E-8AAE-90B6BB4DC0D4}" type="datetimeFigureOut">
              <a:rPr lang="en-US"/>
              <a:pPr>
                <a:defRPr/>
              </a:pPr>
              <a:t>1/17/2018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cxnSp>
        <p:nvCxnSpPr>
          <p:cNvPr id="11" name="Straight Connector 10"/>
          <p:cNvCxnSpPr/>
          <p:nvPr userDrawn="1"/>
        </p:nvCxnSpPr>
        <p:spPr>
          <a:xfrm>
            <a:off x="76200" y="1143000"/>
            <a:ext cx="9067800" cy="0"/>
          </a:xfrm>
          <a:prstGeom prst="line">
            <a:avLst/>
          </a:prstGeom>
          <a:ln w="5715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31750" y="6746875"/>
            <a:ext cx="9080500" cy="111125"/>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4" r:id="rId3"/>
    <p:sldLayoutId id="2147483676" r:id="rId4"/>
    <p:sldLayoutId id="2147483677" r:id="rId5"/>
  </p:sldLayoutIdLst>
  <p:txStyles>
    <p:titleStyle>
      <a:lvl1pPr algn="l" rtl="0" fontAlgn="base">
        <a:spcBef>
          <a:spcPct val="0"/>
        </a:spcBef>
        <a:spcAft>
          <a:spcPct val="0"/>
        </a:spcAft>
        <a:defRPr sz="3200" b="1" kern="1200">
          <a:solidFill>
            <a:schemeClr val="tx1"/>
          </a:solidFill>
          <a:latin typeface="Georgia" pitchFamily="18" charset="0"/>
          <a:ea typeface="+mj-ea"/>
          <a:cs typeface="+mj-cs"/>
        </a:defRPr>
      </a:lvl1pPr>
      <a:lvl2pPr algn="l" rtl="0" fontAlgn="base">
        <a:spcBef>
          <a:spcPct val="0"/>
        </a:spcBef>
        <a:spcAft>
          <a:spcPct val="0"/>
        </a:spcAft>
        <a:defRPr sz="3200" b="1">
          <a:solidFill>
            <a:schemeClr val="tx1"/>
          </a:solidFill>
          <a:latin typeface="Georgia" pitchFamily="18" charset="0"/>
        </a:defRPr>
      </a:lvl2pPr>
      <a:lvl3pPr algn="l" rtl="0" fontAlgn="base">
        <a:spcBef>
          <a:spcPct val="0"/>
        </a:spcBef>
        <a:spcAft>
          <a:spcPct val="0"/>
        </a:spcAft>
        <a:defRPr sz="3200" b="1">
          <a:solidFill>
            <a:schemeClr val="tx1"/>
          </a:solidFill>
          <a:latin typeface="Georgia" pitchFamily="18" charset="0"/>
        </a:defRPr>
      </a:lvl3pPr>
      <a:lvl4pPr algn="l" rtl="0" fontAlgn="base">
        <a:spcBef>
          <a:spcPct val="0"/>
        </a:spcBef>
        <a:spcAft>
          <a:spcPct val="0"/>
        </a:spcAft>
        <a:defRPr sz="3200" b="1">
          <a:solidFill>
            <a:schemeClr val="tx1"/>
          </a:solidFill>
          <a:latin typeface="Georgia" pitchFamily="18" charset="0"/>
        </a:defRPr>
      </a:lvl4pPr>
      <a:lvl5pPr algn="l" rtl="0" fontAlgn="base">
        <a:spcBef>
          <a:spcPct val="0"/>
        </a:spcBef>
        <a:spcAft>
          <a:spcPct val="0"/>
        </a:spcAft>
        <a:defRPr sz="3200" b="1">
          <a:solidFill>
            <a:schemeClr val="tx1"/>
          </a:solidFill>
          <a:latin typeface="Georgia" pitchFamily="18" charset="0"/>
        </a:defRPr>
      </a:lvl5pPr>
      <a:lvl6pPr marL="457200" algn="l" rtl="0" fontAlgn="base">
        <a:spcBef>
          <a:spcPct val="0"/>
        </a:spcBef>
        <a:spcAft>
          <a:spcPct val="0"/>
        </a:spcAft>
        <a:defRPr sz="3200" b="1">
          <a:solidFill>
            <a:schemeClr val="tx1"/>
          </a:solidFill>
          <a:latin typeface="Georgia" pitchFamily="18" charset="0"/>
        </a:defRPr>
      </a:lvl6pPr>
      <a:lvl7pPr marL="914400" algn="l" rtl="0" fontAlgn="base">
        <a:spcBef>
          <a:spcPct val="0"/>
        </a:spcBef>
        <a:spcAft>
          <a:spcPct val="0"/>
        </a:spcAft>
        <a:defRPr sz="3200" b="1">
          <a:solidFill>
            <a:schemeClr val="tx1"/>
          </a:solidFill>
          <a:latin typeface="Georgia" pitchFamily="18" charset="0"/>
        </a:defRPr>
      </a:lvl7pPr>
      <a:lvl8pPr marL="1371600" algn="l" rtl="0" fontAlgn="base">
        <a:spcBef>
          <a:spcPct val="0"/>
        </a:spcBef>
        <a:spcAft>
          <a:spcPct val="0"/>
        </a:spcAft>
        <a:defRPr sz="3200" b="1">
          <a:solidFill>
            <a:schemeClr val="tx1"/>
          </a:solidFill>
          <a:latin typeface="Georgia" pitchFamily="18" charset="0"/>
        </a:defRPr>
      </a:lvl8pPr>
      <a:lvl9pPr marL="1828800" algn="l" rtl="0" fontAlgn="base">
        <a:spcBef>
          <a:spcPct val="0"/>
        </a:spcBef>
        <a:spcAft>
          <a:spcPct val="0"/>
        </a:spcAft>
        <a:defRPr sz="3200" b="1">
          <a:solidFill>
            <a:schemeClr val="tx1"/>
          </a:solidFill>
          <a:latin typeface="Georgia" pitchFamily="18" charset="0"/>
        </a:defRPr>
      </a:lvl9pPr>
    </p:titleStyle>
    <p:bodyStyle>
      <a:lvl1pPr marL="342900" indent="-342900" algn="l" rtl="0" fontAlgn="base">
        <a:lnSpc>
          <a:spcPct val="90000"/>
        </a:lnSpc>
        <a:spcBef>
          <a:spcPts val="600"/>
        </a:spcBef>
        <a:spcAft>
          <a:spcPts val="600"/>
        </a:spcAft>
        <a:buClr>
          <a:srgbClr val="FFC000"/>
        </a:buClr>
        <a:buFont typeface="Arial" charset="0"/>
        <a:buChar char="•"/>
        <a:defRPr sz="2800" kern="1200">
          <a:solidFill>
            <a:schemeClr val="tx1"/>
          </a:solidFill>
          <a:latin typeface="Arial" pitchFamily="34" charset="0"/>
          <a:ea typeface="+mn-ea"/>
          <a:cs typeface="Arial" pitchFamily="34" charset="0"/>
        </a:defRPr>
      </a:lvl1pPr>
      <a:lvl2pPr marL="742950" indent="-285750" algn="l" rtl="0" fontAlgn="base">
        <a:lnSpc>
          <a:spcPct val="90000"/>
        </a:lnSpc>
        <a:spcBef>
          <a:spcPts val="400"/>
        </a:spcBef>
        <a:spcAft>
          <a:spcPts val="400"/>
        </a:spcAft>
        <a:buClr>
          <a:srgbClr val="FFC000"/>
        </a:buClr>
        <a:buFont typeface="Arial" charset="0"/>
        <a:buChar char="–"/>
        <a:defRPr sz="2400" kern="1200">
          <a:solidFill>
            <a:schemeClr val="tx1"/>
          </a:solidFill>
          <a:latin typeface="+mn-lt"/>
          <a:ea typeface="+mn-ea"/>
          <a:cs typeface="Arial" charset="0"/>
        </a:defRPr>
      </a:lvl2pPr>
      <a:lvl3pPr marL="1143000" indent="-228600" algn="l" rtl="0" fontAlgn="base">
        <a:lnSpc>
          <a:spcPct val="90000"/>
        </a:lnSpc>
        <a:spcBef>
          <a:spcPts val="350"/>
        </a:spcBef>
        <a:spcAft>
          <a:spcPts val="350"/>
        </a:spcAft>
        <a:buClr>
          <a:srgbClr val="FFC000"/>
        </a:buClr>
        <a:buFont typeface="Arial" charset="0"/>
        <a:buChar char="•"/>
        <a:defRPr sz="2000" kern="1200">
          <a:solidFill>
            <a:schemeClr val="tx1"/>
          </a:solidFill>
          <a:latin typeface="+mn-lt"/>
          <a:ea typeface="+mn-ea"/>
          <a:cs typeface="Arial" charset="0"/>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Arial" charset="0"/>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219200" y="2133600"/>
            <a:ext cx="9067800" cy="1470025"/>
          </a:xfrm>
        </p:spPr>
        <p:txBody>
          <a:bodyPr>
            <a:noAutofit/>
          </a:bodyPr>
          <a:lstStyle/>
          <a:p>
            <a:r>
              <a:rPr lang="en-US" sz="3200" b="0" dirty="0">
                <a:latin typeface="Segoe UI Semilight" panose="020B0402040204020203" pitchFamily="34" charset="0"/>
                <a:cs typeface="Segoe UI Semilight" panose="020B0402040204020203" pitchFamily="34" charset="0"/>
              </a:rPr>
              <a:t>IME 222: Engineering Graphics Lab</a:t>
            </a:r>
            <a:br>
              <a:rPr lang="en-US" sz="3200" b="0" dirty="0">
                <a:latin typeface="Segoe UI Semilight" panose="020B0402040204020203" pitchFamily="34" charset="0"/>
                <a:cs typeface="Segoe UI Semilight" panose="020B0402040204020203" pitchFamily="34" charset="0"/>
              </a:rPr>
            </a:br>
            <a:r>
              <a:rPr lang="en-US" sz="2800" b="0" dirty="0">
                <a:latin typeface="Segoe UI Semilight" panose="020B0402040204020203" pitchFamily="34" charset="0"/>
                <a:cs typeface="Segoe UI Semilight" panose="020B0402040204020203" pitchFamily="34" charset="0"/>
              </a:rPr>
              <a:t>Introduction to CATIA</a:t>
            </a:r>
          </a:p>
        </p:txBody>
      </p:sp>
      <p:sp>
        <p:nvSpPr>
          <p:cNvPr id="2" name="TextBox 1"/>
          <p:cNvSpPr txBox="1"/>
          <p:nvPr/>
        </p:nvSpPr>
        <p:spPr>
          <a:xfrm>
            <a:off x="1219200" y="4114800"/>
            <a:ext cx="3657600" cy="1415772"/>
          </a:xfrm>
          <a:prstGeom prst="rect">
            <a:avLst/>
          </a:prstGeom>
          <a:noFill/>
        </p:spPr>
        <p:txBody>
          <a:bodyPr wrap="square" rtlCol="0">
            <a:spAutoFit/>
          </a:bodyPr>
          <a:lstStyle/>
          <a:p>
            <a:pPr>
              <a:lnSpc>
                <a:spcPct val="100000"/>
              </a:lnSpc>
            </a:pPr>
            <a:r>
              <a:rPr lang="en-US" dirty="0">
                <a:latin typeface="Segoe UI Semilight" panose="020B0402040204020203" pitchFamily="34" charset="0"/>
                <a:cs typeface="Segoe UI Semilight" panose="020B0402040204020203" pitchFamily="34" charset="0"/>
              </a:rPr>
              <a:t>Instructor: </a:t>
            </a:r>
          </a:p>
          <a:p>
            <a:pPr>
              <a:lnSpc>
                <a:spcPct val="100000"/>
              </a:lnSpc>
            </a:pPr>
            <a:r>
              <a:rPr lang="en-US" sz="2000" dirty="0" err="1">
                <a:latin typeface="Segoe UI Semilight" panose="020B0402040204020203" pitchFamily="34" charset="0"/>
                <a:cs typeface="Segoe UI Semilight" panose="020B0402040204020203" pitchFamily="34" charset="0"/>
              </a:rPr>
              <a:t>Vishakh</a:t>
            </a:r>
            <a:r>
              <a:rPr lang="en-US" sz="2000" dirty="0">
                <a:latin typeface="Segoe UI Semilight" panose="020B0402040204020203" pitchFamily="34" charset="0"/>
                <a:cs typeface="Segoe UI Semilight" panose="020B0402040204020203" pitchFamily="34" charset="0"/>
              </a:rPr>
              <a:t> Vijayan</a:t>
            </a:r>
          </a:p>
          <a:p>
            <a:pPr>
              <a:lnSpc>
                <a:spcPct val="100000"/>
              </a:lnSpc>
            </a:pPr>
            <a:r>
              <a:rPr lang="en-US" sz="1600" dirty="0">
                <a:latin typeface="Segoe UI Semilight" panose="020B0402040204020203" pitchFamily="34" charset="0"/>
                <a:cs typeface="Segoe UI Semilight" panose="020B0402040204020203" pitchFamily="34" charset="0"/>
              </a:rPr>
              <a:t>Graduate Student</a:t>
            </a:r>
          </a:p>
          <a:p>
            <a:pPr>
              <a:lnSpc>
                <a:spcPct val="100000"/>
              </a:lnSpc>
              <a:spcBef>
                <a:spcPts val="0"/>
              </a:spcBef>
              <a:spcAft>
                <a:spcPts val="0"/>
              </a:spcAft>
            </a:pPr>
            <a:r>
              <a:rPr lang="en-US" sz="1600" i="1" dirty="0">
                <a:latin typeface="Segoe UI Semilight" panose="020B0402040204020203" pitchFamily="34" charset="0"/>
                <a:cs typeface="Segoe UI Semilight" panose="020B0402040204020203" pitchFamily="34" charset="0"/>
              </a:rPr>
              <a:t>Department of Industrial and Manufacturing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Feature-based modelling</a:t>
            </a:r>
            <a:endParaRPr lang="en-US" dirty="0"/>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Various approaches exist to model the shaft:</a:t>
            </a:r>
          </a:p>
          <a:p>
            <a:pPr lvl="1"/>
            <a:r>
              <a:rPr lang="en-US" dirty="0">
                <a:latin typeface="Segoe UI Semilight" panose="020B0402040204020203" pitchFamily="34" charset="0"/>
                <a:cs typeface="Segoe UI Semilight" panose="020B0402040204020203" pitchFamily="34" charset="0"/>
              </a:rPr>
              <a:t>"Potter's Wheel" Approach</a:t>
            </a:r>
          </a:p>
          <a:p>
            <a:pPr marL="457200" lvl="1" indent="0">
              <a:buNone/>
            </a:pPr>
            <a:r>
              <a:rPr lang="en-US" dirty="0">
                <a:latin typeface="Segoe UI Semilight" panose="020B0402040204020203" pitchFamily="34" charset="0"/>
                <a:cs typeface="Segoe UI Semilight" panose="020B0402040204020203" pitchFamily="34" charset="0"/>
              </a:rPr>
              <a:t>“The potter's wheel approach builds the part as a single, revolved feature. A single sketch, representing the cross-section, includes all the information and dimensions necessary to make the part as one feature. While this approach may seem the most efficient, having all the design information contained within a single feature limits flexibility and can make changes difficult.”</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2516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Feature-based modelling</a:t>
            </a:r>
          </a:p>
        </p:txBody>
      </p:sp>
      <p:sp>
        <p:nvSpPr>
          <p:cNvPr id="3" name="Content Placeholder 2"/>
          <p:cNvSpPr>
            <a:spLocks noGrp="1"/>
          </p:cNvSpPr>
          <p:nvPr>
            <p:ph idx="1"/>
          </p:nvPr>
        </p:nvSpPr>
        <p:spPr/>
        <p:txBody>
          <a:bodyPr/>
          <a:lstStyle/>
          <a:p>
            <a:r>
              <a:rPr lang="en-US">
                <a:latin typeface="Segoe UI Semilight" panose="020B0402040204020203" pitchFamily="34" charset="0"/>
                <a:cs typeface="Segoe UI Semilight" panose="020B0402040204020203" pitchFamily="34" charset="0"/>
              </a:rPr>
              <a:t>Various approaches exist to model the shaft:</a:t>
            </a:r>
          </a:p>
          <a:p>
            <a:pPr lvl="1"/>
            <a:r>
              <a:rPr lang="en-US">
                <a:latin typeface="Segoe UI Semilight" panose="020B0402040204020203" pitchFamily="34" charset="0"/>
                <a:cs typeface="Segoe UI Semilight" panose="020B0402040204020203" pitchFamily="34" charset="0"/>
              </a:rPr>
              <a:t>"Manufacturing" Approach</a:t>
            </a:r>
          </a:p>
          <a:p>
            <a:pPr marL="457200" lvl="1" indent="0">
              <a:buNone/>
            </a:pPr>
            <a:r>
              <a:rPr lang="en-US">
                <a:latin typeface="Segoe UI Semilight" panose="020B0402040204020203" pitchFamily="34" charset="0"/>
                <a:cs typeface="Segoe UI Semilight" panose="020B0402040204020203" pitchFamily="34" charset="0"/>
              </a:rPr>
              <a:t>“The manufacturing approach to modeling mimics the way the part would be manufactured. For example, if this stepped shaft was turned on a lathe, you would start with a piece of bar stock and remove material using a series of cuts.”</a:t>
            </a:r>
            <a:endParaRPr lang="en-US" dirty="0">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25169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Solid Modeling</a:t>
            </a:r>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CATIA is a solid modeler.</a:t>
            </a:r>
          </a:p>
          <a:p>
            <a:r>
              <a:rPr lang="en-US" dirty="0">
                <a:latin typeface="Segoe UI Semilight" panose="020B0402040204020203" pitchFamily="34" charset="0"/>
                <a:cs typeface="Segoe UI Semilight" panose="020B0402040204020203" pitchFamily="34" charset="0"/>
              </a:rPr>
              <a:t>“A solid model is the most complete type of geometric model used in CAD systems. It contains all the wireframe and surface geometry necessary to fully describe the edges and faces of the model. In addition to geometric information, solid models also convey their topology, which relates the geometry together. For example, topology might include identifying which faces (surfaces) meet at which edges (curves).”</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400944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Fully Associative</a:t>
            </a:r>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CATIA models are fully associative.</a:t>
            </a:r>
          </a:p>
          <a:p>
            <a:r>
              <a:rPr lang="en-US" dirty="0">
                <a:latin typeface="Segoe UI Semilight" panose="020B0402040204020203" pitchFamily="34" charset="0"/>
                <a:cs typeface="Segoe UI Semilight" panose="020B0402040204020203" pitchFamily="34" charset="0"/>
              </a:rPr>
              <a:t>“Changes in the model are automatically reflected in the associated drawings, parts, and/or assemblies. Likewise, changes in the context of the drawing or assembly are reflected back in the model.”</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92377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Constraints</a:t>
            </a:r>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CATIA can create constrained models –to capture design intent.</a:t>
            </a:r>
          </a:p>
          <a:p>
            <a:r>
              <a:rPr lang="en-US" dirty="0">
                <a:latin typeface="Segoe UI Semilight" panose="020B0402040204020203" pitchFamily="34" charset="0"/>
                <a:cs typeface="Segoe UI Semilight" panose="020B0402040204020203" pitchFamily="34" charset="0"/>
              </a:rPr>
              <a:t>“Geometric constraints (such as parallel, perpendicular, horizontal, vertical, concentric, and coincident) and dimensional constraints (such as length, distance, and angle) establish relationships between the features of a model by fixing their positions with respect to one another. In addition, equations can be used to establish mathematical relationships between parameters.”</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76876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39725" y="274638"/>
            <a:ext cx="8499475" cy="846137"/>
          </a:xfrm>
        </p:spPr>
        <p:txBody>
          <a:bodyPr/>
          <a:lstStyle/>
          <a:p>
            <a:endParaRPr lang="en-US"/>
          </a:p>
        </p:txBody>
      </p:sp>
      <p:sp>
        <p:nvSpPr>
          <p:cNvPr id="15363" name="Content Placeholder 2"/>
          <p:cNvSpPr>
            <a:spLocks noGrp="1"/>
          </p:cNvSpPr>
          <p:nvPr>
            <p:ph idx="1"/>
          </p:nvPr>
        </p:nvSpPr>
        <p:spPr>
          <a:xfrm>
            <a:off x="339725" y="1600200"/>
            <a:ext cx="8229600" cy="4525963"/>
          </a:xfrm>
        </p:spPr>
        <p:txBody>
          <a:bodyPr/>
          <a:lstStyle/>
          <a:p>
            <a:endParaRPr lang="en-US">
              <a:latin typeface="Arial" charset="0"/>
              <a:cs typeface="Arial" charset="0"/>
            </a:endParaRPr>
          </a:p>
        </p:txBody>
      </p:sp>
      <p:sp>
        <p:nvSpPr>
          <p:cNvPr id="4" name="Rectangle 3"/>
          <p:cNvSpPr/>
          <p:nvPr/>
        </p:nvSpPr>
        <p:spPr>
          <a:xfrm>
            <a:off x="0" y="0"/>
            <a:ext cx="9144000" cy="6858000"/>
          </a:xfrm>
          <a:prstGeom prst="rect">
            <a:avLst/>
          </a:prstGeom>
          <a:solidFill>
            <a:schemeClr val="bg1"/>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pic>
        <p:nvPicPr>
          <p:cNvPr id="15365" name="Picture 9" descr="Template-Design-2.Title.png"/>
          <p:cNvPicPr>
            <a:picLocks noChangeAspect="1"/>
          </p:cNvPicPr>
          <p:nvPr/>
        </p:nvPicPr>
        <p:blipFill>
          <a:blip r:embed="rId2" cstate="print"/>
          <a:srcRect l="1576" t="27368" r="1575" b="24911"/>
          <a:stretch>
            <a:fillRect/>
          </a:stretch>
        </p:blipFill>
        <p:spPr bwMode="auto">
          <a:xfrm>
            <a:off x="31750" y="2338388"/>
            <a:ext cx="9080500" cy="2309812"/>
          </a:xfrm>
          <a:prstGeom prst="rect">
            <a:avLst/>
          </a:prstGeom>
          <a:noFill/>
          <a:ln w="9525">
            <a:noFill/>
            <a:miter lim="800000"/>
            <a:headEnd/>
            <a:tailEnd/>
          </a:ln>
        </p:spPr>
      </p:pic>
      <p:pic>
        <p:nvPicPr>
          <p:cNvPr id="15366" name="Picture 10" descr="wsu_horizontal_color.png"/>
          <p:cNvPicPr>
            <a:picLocks noChangeAspect="1"/>
          </p:cNvPicPr>
          <p:nvPr/>
        </p:nvPicPr>
        <p:blipFill>
          <a:blip r:embed="rId3" cstate="print"/>
          <a:srcRect/>
          <a:stretch>
            <a:fillRect/>
          </a:stretch>
        </p:blipFill>
        <p:spPr bwMode="auto">
          <a:xfrm>
            <a:off x="7391400" y="6356350"/>
            <a:ext cx="1554163" cy="349250"/>
          </a:xfrm>
          <a:prstGeom prst="rect">
            <a:avLst/>
          </a:prstGeom>
          <a:noFill/>
          <a:ln w="9525">
            <a:noFill/>
            <a:miter lim="800000"/>
            <a:headEnd/>
            <a:tailEnd/>
          </a:ln>
        </p:spPr>
      </p:pic>
      <p:sp>
        <p:nvSpPr>
          <p:cNvPr id="7" name="Slide Number Placeholder 6"/>
          <p:cNvSpPr txBox="1">
            <a:spLocks/>
          </p:cNvSpPr>
          <p:nvPr/>
        </p:nvSpPr>
        <p:spPr>
          <a:xfrm>
            <a:off x="152400" y="6432550"/>
            <a:ext cx="838200" cy="501650"/>
          </a:xfrm>
          <a:prstGeom prst="rect">
            <a:avLst/>
          </a:prstGeom>
        </p:spPr>
        <p:txBody>
          <a:bodyPr/>
          <a:lstStyle/>
          <a:p>
            <a:pPr fontAlgn="auto">
              <a:spcBef>
                <a:spcPts val="0"/>
              </a:spcBef>
              <a:spcAft>
                <a:spcPts val="0"/>
              </a:spcAft>
              <a:defRPr/>
            </a:pPr>
            <a:fld id="{95FBA917-D642-4A61-82CD-F64B4F61E137}" type="slidenum">
              <a:rPr lang="en-US" sz="1200">
                <a:solidFill>
                  <a:schemeClr val="bg1">
                    <a:lumMod val="50000"/>
                  </a:schemeClr>
                </a:solidFill>
                <a:latin typeface="+mn-lt"/>
                <a:cs typeface="+mn-cs"/>
              </a:rPr>
              <a:pPr fontAlgn="auto">
                <a:spcBef>
                  <a:spcPts val="0"/>
                </a:spcBef>
                <a:spcAft>
                  <a:spcPts val="0"/>
                </a:spcAft>
                <a:defRPr/>
              </a:pPr>
              <a:t>15</a:t>
            </a:fld>
            <a:endParaRPr lang="en-US" sz="1200" dirty="0">
              <a:solidFill>
                <a:schemeClr val="bg1">
                  <a:lumMod val="50000"/>
                </a:schemeClr>
              </a:solidFill>
              <a:latin typeface="+mn-lt"/>
              <a:cs typeface="+mn-cs"/>
            </a:endParaRPr>
          </a:p>
        </p:txBody>
      </p:sp>
      <p:sp>
        <p:nvSpPr>
          <p:cNvPr id="8" name="Title 1"/>
          <p:cNvSpPr txBox="1">
            <a:spLocks/>
          </p:cNvSpPr>
          <p:nvPr/>
        </p:nvSpPr>
        <p:spPr>
          <a:xfrm>
            <a:off x="457200" y="2644775"/>
            <a:ext cx="8229600" cy="1470025"/>
          </a:xfrm>
          <a:prstGeom prst="rect">
            <a:avLst/>
          </a:prstGeom>
        </p:spPr>
        <p:txBody>
          <a:bodyPr anchor="ctr" anchorCtr="1">
            <a:normAutofit/>
          </a:bodyPr>
          <a:lstStyle/>
          <a:p>
            <a:pPr algn="ctr" fontAlgn="auto">
              <a:spcAft>
                <a:spcPts val="0"/>
              </a:spcAft>
              <a:defRPr/>
            </a:pPr>
            <a:r>
              <a:rPr lang="en-US" sz="4400" dirty="0">
                <a:latin typeface="Segoe UI Semilight" panose="020B0402040204020203" pitchFamily="34" charset="0"/>
                <a:ea typeface="+mj-ea"/>
                <a:cs typeface="Segoe UI Semilight" panose="020B0402040204020203" pitchFamily="34" charset="0"/>
              </a:rPr>
              <a:t>Using CATIA</a:t>
            </a:r>
          </a:p>
        </p:txBody>
      </p:sp>
    </p:spTree>
    <p:extLst>
      <p:ext uri="{BB962C8B-B14F-4D97-AF65-F5344CB8AC3E}">
        <p14:creationId xmlns:p14="http://schemas.microsoft.com/office/powerpoint/2010/main" val="9474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Opening CATIA</a:t>
            </a:r>
          </a:p>
        </p:txBody>
      </p:sp>
      <p:sp>
        <p:nvSpPr>
          <p:cNvPr id="3" name="Content Placeholder 2"/>
          <p:cNvSpPr>
            <a:spLocks noGrp="1"/>
          </p:cNvSpPr>
          <p:nvPr>
            <p:ph idx="1"/>
          </p:nvPr>
        </p:nvSpPr>
        <p:spPr>
          <a:xfrm>
            <a:off x="339211" y="1600200"/>
            <a:ext cx="8499987" cy="4525963"/>
          </a:xfrm>
        </p:spPr>
        <p:txBody>
          <a:bodyPr/>
          <a:lstStyle/>
          <a:p>
            <a:r>
              <a:rPr lang="en-US" dirty="0">
                <a:latin typeface="Segoe UI Semilight" panose="020B0402040204020203" pitchFamily="34" charset="0"/>
                <a:cs typeface="Segoe UI Semilight" panose="020B0402040204020203" pitchFamily="34" charset="0"/>
              </a:rPr>
              <a:t>You can start CATIA by:</a:t>
            </a:r>
          </a:p>
          <a:p>
            <a:pPr lvl="1"/>
            <a:r>
              <a:rPr lang="en-US" dirty="0">
                <a:latin typeface="Segoe UI Semilight" panose="020B0402040204020203" pitchFamily="34" charset="0"/>
                <a:cs typeface="Segoe UI Semilight" panose="020B0402040204020203" pitchFamily="34" charset="0"/>
              </a:rPr>
              <a:t>Double clicking the CATIA V5R20 icon on desktop.</a:t>
            </a:r>
          </a:p>
          <a:p>
            <a:pPr lvl="1"/>
            <a:endParaRPr lang="en-US" dirty="0">
              <a:latin typeface="Segoe UI Semilight" panose="020B0402040204020203" pitchFamily="34" charset="0"/>
              <a:cs typeface="Segoe UI Semilight" panose="020B0402040204020203" pitchFamily="34" charset="0"/>
            </a:endParaRPr>
          </a:p>
          <a:p>
            <a:pPr lvl="1"/>
            <a:endParaRPr lang="en-US" dirty="0">
              <a:latin typeface="Segoe UI Semilight" panose="020B0402040204020203" pitchFamily="34" charset="0"/>
              <a:cs typeface="Segoe UI Semilight" panose="020B0402040204020203" pitchFamily="34" charset="0"/>
            </a:endParaRP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 Going to the installation folder: </a:t>
            </a:r>
          </a:p>
          <a:p>
            <a:pPr marL="457200" lvl="1" indent="0">
              <a:buNone/>
            </a:pPr>
            <a:r>
              <a:rPr lang="en-US" sz="2000" i="1" dirty="0">
                <a:latin typeface="Segoe UI Semilight" panose="020B0402040204020203" pitchFamily="34" charset="0"/>
                <a:cs typeface="Segoe UI Semilight" panose="020B0402040204020203" pitchFamily="34" charset="0"/>
              </a:rPr>
              <a:t>C:\Program Files\</a:t>
            </a:r>
            <a:r>
              <a:rPr lang="en-US" sz="2000" i="1" dirty="0" err="1">
                <a:latin typeface="Segoe UI Semilight" panose="020B0402040204020203" pitchFamily="34" charset="0"/>
                <a:cs typeface="Segoe UI Semilight" panose="020B0402040204020203" pitchFamily="34" charset="0"/>
              </a:rPr>
              <a:t>Dassault</a:t>
            </a:r>
            <a:r>
              <a:rPr lang="en-US" sz="2000" i="1" dirty="0">
                <a:latin typeface="Segoe UI Semilight" panose="020B0402040204020203" pitchFamily="34" charset="0"/>
                <a:cs typeface="Segoe UI Semilight" panose="020B0402040204020203" pitchFamily="34" charset="0"/>
              </a:rPr>
              <a:t> </a:t>
            </a:r>
            <a:r>
              <a:rPr lang="en-US" sz="2000" i="1" dirty="0" err="1">
                <a:latin typeface="Segoe UI Semilight" panose="020B0402040204020203" pitchFamily="34" charset="0"/>
                <a:cs typeface="Segoe UI Semilight" panose="020B0402040204020203" pitchFamily="34" charset="0"/>
              </a:rPr>
              <a:t>Systemes</a:t>
            </a:r>
            <a:r>
              <a:rPr lang="en-US" sz="2000" i="1" dirty="0">
                <a:latin typeface="Segoe UI Semilight" panose="020B0402040204020203" pitchFamily="34" charset="0"/>
                <a:cs typeface="Segoe UI Semilight" panose="020B0402040204020203" pitchFamily="34" charset="0"/>
              </a:rPr>
              <a:t>\B20\win_b64\code\bin</a:t>
            </a:r>
          </a:p>
          <a:p>
            <a:pPr marL="457200" lvl="1" indent="0">
              <a:buNone/>
            </a:pPr>
            <a:r>
              <a:rPr lang="en-US" dirty="0">
                <a:latin typeface="Segoe UI Semilight" panose="020B0402040204020203" pitchFamily="34" charset="0"/>
                <a:cs typeface="Segoe UI Semilight" panose="020B0402040204020203" pitchFamily="34" charset="0"/>
              </a:rPr>
              <a:t>And execute “cnext.exe” by double clicking on the file.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14625"/>
            <a:ext cx="76200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4209728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Documents</a:t>
            </a:r>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CATIA output are mostly stored in form of documents. These documents contain information like the geometrical information and specifications of a part. </a:t>
            </a:r>
          </a:p>
          <a:p>
            <a:r>
              <a:rPr lang="en-US" dirty="0">
                <a:latin typeface="Segoe UI Semilight" panose="020B0402040204020203" pitchFamily="34" charset="0"/>
                <a:cs typeface="Segoe UI Semilight" panose="020B0402040204020203" pitchFamily="34" charset="0"/>
              </a:rPr>
              <a:t>These documents are stored as files with user defined names and CATIA-specific extensions such as .</a:t>
            </a:r>
            <a:r>
              <a:rPr lang="en-US" dirty="0" err="1">
                <a:latin typeface="Segoe UI Semilight" panose="020B0402040204020203" pitchFamily="34" charset="0"/>
                <a:cs typeface="Segoe UI Semilight" panose="020B0402040204020203" pitchFamily="34" charset="0"/>
              </a:rPr>
              <a:t>CATpart</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CATproduct</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CATdrawing</a:t>
            </a:r>
            <a:r>
              <a:rPr lang="en-US" dirty="0">
                <a:latin typeface="Segoe UI Semilight" panose="020B0402040204020203" pitchFamily="34" charset="0"/>
                <a:cs typeface="Segoe UI Semilight" panose="020B0402040204020203" pitchFamily="34" charset="0"/>
              </a:rPr>
              <a:t>, and such.</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66833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Documents</a:t>
            </a:r>
          </a:p>
        </p:txBody>
      </p:sp>
      <p:sp>
        <p:nvSpPr>
          <p:cNvPr id="3" name="Content Placeholder 2"/>
          <p:cNvSpPr>
            <a:spLocks noGrp="1"/>
          </p:cNvSpPr>
          <p:nvPr>
            <p:ph idx="1"/>
          </p:nvPr>
        </p:nvSpPr>
        <p:spPr>
          <a:xfrm>
            <a:off x="339212" y="1600200"/>
            <a:ext cx="4385188" cy="4525963"/>
          </a:xfrm>
        </p:spPr>
        <p:txBody>
          <a:bodyPr/>
          <a:lstStyle/>
          <a:p>
            <a:r>
              <a:rPr lang="en-US" dirty="0">
                <a:latin typeface="Segoe UI Semilight" panose="020B0402040204020203" pitchFamily="34" charset="0"/>
                <a:cs typeface="Segoe UI Semilight" panose="020B0402040204020203" pitchFamily="34" charset="0"/>
              </a:rPr>
              <a:t>For creating a new document, choose </a:t>
            </a:r>
            <a:r>
              <a:rPr lang="en-US" u="sng" dirty="0">
                <a:latin typeface="Segoe UI Semilight" panose="020B0402040204020203" pitchFamily="34" charset="0"/>
                <a:cs typeface="Segoe UI Semilight" panose="020B0402040204020203" pitchFamily="34" charset="0"/>
              </a:rPr>
              <a:t>F</a:t>
            </a:r>
            <a:r>
              <a:rPr lang="en-US" dirty="0">
                <a:latin typeface="Segoe UI Semilight" panose="020B0402040204020203" pitchFamily="34" charset="0"/>
                <a:cs typeface="Segoe UI Semilight" panose="020B0402040204020203" pitchFamily="34" charset="0"/>
              </a:rPr>
              <a:t>ile menu, and click on </a:t>
            </a:r>
            <a:r>
              <a:rPr lang="en-US" u="sng" dirty="0">
                <a:latin typeface="Segoe UI Semilight" panose="020B0402040204020203" pitchFamily="34" charset="0"/>
                <a:cs typeface="Segoe UI Semilight" panose="020B0402040204020203" pitchFamily="34" charset="0"/>
              </a:rPr>
              <a:t>N</a:t>
            </a:r>
            <a:r>
              <a:rPr lang="en-US" dirty="0">
                <a:latin typeface="Segoe UI Semilight" panose="020B0402040204020203" pitchFamily="34" charset="0"/>
                <a:cs typeface="Segoe UI Semilight" panose="020B0402040204020203" pitchFamily="34" charset="0"/>
              </a:rPr>
              <a:t>ew.</a:t>
            </a:r>
          </a:p>
          <a:p>
            <a:r>
              <a:rPr lang="en-US" dirty="0">
                <a:latin typeface="Segoe UI Semilight" panose="020B0402040204020203" pitchFamily="34" charset="0"/>
                <a:cs typeface="Segoe UI Semilight" panose="020B0402040204020203" pitchFamily="34" charset="0"/>
              </a:rPr>
              <a:t>Choose the type of document from the list.</a:t>
            </a:r>
          </a:p>
          <a:p>
            <a:r>
              <a:rPr lang="en-US" dirty="0">
                <a:latin typeface="Segoe UI Semilight" panose="020B0402040204020203" pitchFamily="34" charset="0"/>
                <a:cs typeface="Segoe UI Semilight" panose="020B0402040204020203" pitchFamily="34" charset="0"/>
              </a:rPr>
              <a:t>CATIA will automatically launch the default workbench for that type, and open the created document in the default workbench.</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3" y="2057399"/>
            <a:ext cx="3267075"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324379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Workbenches</a:t>
            </a:r>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CATIA provides various workbenches to work on different types of documents.</a:t>
            </a:r>
          </a:p>
        </p:txBody>
      </p:sp>
      <p:sp>
        <p:nvSpPr>
          <p:cNvPr id="4" name="Rounded Rectangle 3"/>
          <p:cNvSpPr/>
          <p:nvPr/>
        </p:nvSpPr>
        <p:spPr>
          <a:xfrm>
            <a:off x="762000" y="2743200"/>
            <a:ext cx="114300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Part</a:t>
            </a:r>
          </a:p>
        </p:txBody>
      </p:sp>
      <p:sp>
        <p:nvSpPr>
          <p:cNvPr id="5" name="Rounded Rectangle 4"/>
          <p:cNvSpPr/>
          <p:nvPr/>
        </p:nvSpPr>
        <p:spPr>
          <a:xfrm>
            <a:off x="762000" y="3276600"/>
            <a:ext cx="114300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Product</a:t>
            </a:r>
          </a:p>
        </p:txBody>
      </p:sp>
      <p:sp>
        <p:nvSpPr>
          <p:cNvPr id="6" name="Rounded Rectangle 5"/>
          <p:cNvSpPr/>
          <p:nvPr/>
        </p:nvSpPr>
        <p:spPr>
          <a:xfrm>
            <a:off x="762000" y="3810000"/>
            <a:ext cx="114300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Drawing</a:t>
            </a:r>
          </a:p>
        </p:txBody>
      </p:sp>
      <p:sp>
        <p:nvSpPr>
          <p:cNvPr id="7" name="Rounded Rectangle 6"/>
          <p:cNvSpPr/>
          <p:nvPr/>
        </p:nvSpPr>
        <p:spPr>
          <a:xfrm>
            <a:off x="762000" y="4343400"/>
            <a:ext cx="114300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Surface</a:t>
            </a:r>
          </a:p>
        </p:txBody>
      </p:sp>
      <p:sp>
        <p:nvSpPr>
          <p:cNvPr id="8" name="Rounded Rectangle 7"/>
          <p:cNvSpPr/>
          <p:nvPr/>
        </p:nvSpPr>
        <p:spPr>
          <a:xfrm>
            <a:off x="762000" y="4876800"/>
            <a:ext cx="114300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STL</a:t>
            </a:r>
          </a:p>
        </p:txBody>
      </p:sp>
      <p:sp>
        <p:nvSpPr>
          <p:cNvPr id="10" name="Rounded Rectangle 9"/>
          <p:cNvSpPr/>
          <p:nvPr/>
        </p:nvSpPr>
        <p:spPr>
          <a:xfrm>
            <a:off x="2686050" y="2743200"/>
            <a:ext cx="219075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Part Design</a:t>
            </a:r>
          </a:p>
        </p:txBody>
      </p:sp>
      <p:sp>
        <p:nvSpPr>
          <p:cNvPr id="11" name="Rounded Rectangle 10"/>
          <p:cNvSpPr/>
          <p:nvPr/>
        </p:nvSpPr>
        <p:spPr>
          <a:xfrm>
            <a:off x="2686050" y="3276600"/>
            <a:ext cx="219075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Sketcher</a:t>
            </a:r>
          </a:p>
        </p:txBody>
      </p:sp>
      <p:sp>
        <p:nvSpPr>
          <p:cNvPr id="12" name="Rounded Rectangle 11"/>
          <p:cNvSpPr/>
          <p:nvPr/>
        </p:nvSpPr>
        <p:spPr>
          <a:xfrm>
            <a:off x="2686050" y="3810000"/>
            <a:ext cx="219075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Product Design</a:t>
            </a:r>
          </a:p>
        </p:txBody>
      </p:sp>
      <p:sp>
        <p:nvSpPr>
          <p:cNvPr id="13" name="Rounded Rectangle 12"/>
          <p:cNvSpPr/>
          <p:nvPr/>
        </p:nvSpPr>
        <p:spPr>
          <a:xfrm>
            <a:off x="2686050" y="4343400"/>
            <a:ext cx="219075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Drafting</a:t>
            </a:r>
          </a:p>
        </p:txBody>
      </p:sp>
      <p:sp>
        <p:nvSpPr>
          <p:cNvPr id="14" name="Rounded Rectangle 13"/>
          <p:cNvSpPr/>
          <p:nvPr/>
        </p:nvSpPr>
        <p:spPr>
          <a:xfrm>
            <a:off x="2686050" y="4876800"/>
            <a:ext cx="219075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Rapid Prototyping</a:t>
            </a:r>
          </a:p>
        </p:txBody>
      </p:sp>
      <p:sp>
        <p:nvSpPr>
          <p:cNvPr id="15" name="Rounded Rectangle 14"/>
          <p:cNvSpPr/>
          <p:nvPr/>
        </p:nvSpPr>
        <p:spPr>
          <a:xfrm>
            <a:off x="2686050" y="5410200"/>
            <a:ext cx="2190750" cy="457200"/>
          </a:xfrm>
          <a:prstGeom prst="roundRect">
            <a:avLst/>
          </a:prstGeom>
          <a:solidFill>
            <a:srgbClr val="0070C0"/>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n w="10160">
                  <a:solidFill>
                    <a:schemeClr val="accent5"/>
                  </a:solidFill>
                  <a:prstDash val="solid"/>
                </a:ln>
                <a:solidFill>
                  <a:srgbClr val="FFFFFF"/>
                </a:solidFill>
                <a:effectLst>
                  <a:outerShdw blurRad="38100" dist="38100" dir="2700000" algn="tl">
                    <a:srgbClr val="000000">
                      <a:alpha val="43137"/>
                    </a:srgbClr>
                  </a:outerShdw>
                </a:effectLst>
                <a:latin typeface="Segoe UI Semilight" panose="020B0402040204020203" pitchFamily="34" charset="0"/>
                <a:cs typeface="Segoe UI Semilight" panose="020B0402040204020203" pitchFamily="34" charset="0"/>
              </a:rPr>
              <a:t>CNC Machining</a:t>
            </a:r>
          </a:p>
        </p:txBody>
      </p:sp>
      <p:cxnSp>
        <p:nvCxnSpPr>
          <p:cNvPr id="17" name="Straight Arrow Connector 16"/>
          <p:cNvCxnSpPr>
            <a:stCxn id="4" idx="3"/>
            <a:endCxn id="10" idx="1"/>
          </p:cNvCxnSpPr>
          <p:nvPr/>
        </p:nvCxnSpPr>
        <p:spPr>
          <a:xfrm>
            <a:off x="1905000" y="2971800"/>
            <a:ext cx="781050"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4" idx="3"/>
            <a:endCxn id="12" idx="1"/>
          </p:cNvCxnSpPr>
          <p:nvPr/>
        </p:nvCxnSpPr>
        <p:spPr>
          <a:xfrm>
            <a:off x="1905000" y="2971800"/>
            <a:ext cx="781050" cy="10668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4" idx="3"/>
            <a:endCxn id="13" idx="1"/>
          </p:cNvCxnSpPr>
          <p:nvPr/>
        </p:nvCxnSpPr>
        <p:spPr>
          <a:xfrm>
            <a:off x="1905000" y="2971800"/>
            <a:ext cx="781050" cy="16002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4" idx="3"/>
            <a:endCxn id="14" idx="1"/>
          </p:cNvCxnSpPr>
          <p:nvPr/>
        </p:nvCxnSpPr>
        <p:spPr>
          <a:xfrm>
            <a:off x="1905000" y="2971800"/>
            <a:ext cx="781050" cy="21336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4" idx="3"/>
            <a:endCxn id="15" idx="1"/>
          </p:cNvCxnSpPr>
          <p:nvPr/>
        </p:nvCxnSpPr>
        <p:spPr>
          <a:xfrm>
            <a:off x="1905000" y="2971800"/>
            <a:ext cx="781050" cy="26670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1" idx="1"/>
            <a:endCxn id="4" idx="3"/>
          </p:cNvCxnSpPr>
          <p:nvPr/>
        </p:nvCxnSpPr>
        <p:spPr>
          <a:xfrm flipH="1" flipV="1">
            <a:off x="1905000" y="2971800"/>
            <a:ext cx="781050" cy="533400"/>
          </a:xfrm>
          <a:prstGeom prst="straightConnector1">
            <a:avLst/>
          </a:prstGeom>
          <a:ln w="28575">
            <a:prstDash val="sysDash"/>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8" idx="3"/>
            <a:endCxn id="14" idx="1"/>
          </p:cNvCxnSpPr>
          <p:nvPr/>
        </p:nvCxnSpPr>
        <p:spPr>
          <a:xfrm>
            <a:off x="1905000" y="5105400"/>
            <a:ext cx="781050"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7" idx="3"/>
            <a:endCxn id="14" idx="1"/>
          </p:cNvCxnSpPr>
          <p:nvPr/>
        </p:nvCxnSpPr>
        <p:spPr>
          <a:xfrm>
            <a:off x="1905000" y="4572000"/>
            <a:ext cx="781050" cy="53340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13" idx="1"/>
            <a:endCxn id="6" idx="3"/>
          </p:cNvCxnSpPr>
          <p:nvPr/>
        </p:nvCxnSpPr>
        <p:spPr>
          <a:xfrm flipH="1" flipV="1">
            <a:off x="1905000" y="4038600"/>
            <a:ext cx="781050" cy="533400"/>
          </a:xfrm>
          <a:prstGeom prst="straightConnector1">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 idx="3"/>
            <a:endCxn id="12" idx="1"/>
          </p:cNvCxnSpPr>
          <p:nvPr/>
        </p:nvCxnSpPr>
        <p:spPr>
          <a:xfrm>
            <a:off x="1905000" y="3505200"/>
            <a:ext cx="781050" cy="53340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366963"/>
            <a:ext cx="3772662" cy="3509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73923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39725" y="274638"/>
            <a:ext cx="8499475" cy="846137"/>
          </a:xfrm>
        </p:spPr>
        <p:txBody>
          <a:bodyPr/>
          <a:lstStyle/>
          <a:p>
            <a:r>
              <a:rPr lang="en-US" b="0" dirty="0">
                <a:latin typeface="Segoe UI Semilight" panose="020B0402040204020203" pitchFamily="34" charset="0"/>
                <a:cs typeface="Segoe UI Semilight" panose="020B0402040204020203" pitchFamily="34" charset="0"/>
              </a:rPr>
              <a:t>Overview</a:t>
            </a:r>
          </a:p>
        </p:txBody>
      </p:sp>
      <p:sp>
        <p:nvSpPr>
          <p:cNvPr id="14339" name="Content Placeholder 2"/>
          <p:cNvSpPr>
            <a:spLocks noGrp="1"/>
          </p:cNvSpPr>
          <p:nvPr>
            <p:ph idx="1"/>
          </p:nvPr>
        </p:nvSpPr>
        <p:spPr>
          <a:xfrm>
            <a:off x="339725" y="1600200"/>
            <a:ext cx="8229600" cy="4525963"/>
          </a:xfrm>
        </p:spPr>
        <p:txBody>
          <a:bodyPr/>
          <a:lstStyle/>
          <a:p>
            <a:pPr marL="514350" indent="-514350">
              <a:buFont typeface="+mj-lt"/>
              <a:buAutoNum type="arabicPeriod"/>
            </a:pPr>
            <a:r>
              <a:rPr lang="en-US" dirty="0">
                <a:latin typeface="Segoe UI Semilight" panose="020B0402040204020203" pitchFamily="34" charset="0"/>
                <a:cs typeface="Segoe UI Semilight" panose="020B0402040204020203" pitchFamily="34" charset="0"/>
              </a:rPr>
              <a:t>What is CATIA?</a:t>
            </a:r>
          </a:p>
          <a:p>
            <a:pPr marL="514350" indent="-514350">
              <a:buFont typeface="+mj-lt"/>
              <a:buAutoNum type="arabicPeriod"/>
            </a:pPr>
            <a:r>
              <a:rPr lang="en-US" dirty="0">
                <a:latin typeface="Segoe UI Semilight" panose="020B0402040204020203" pitchFamily="34" charset="0"/>
                <a:cs typeface="Segoe UI Semilight" panose="020B0402040204020203" pitchFamily="34" charset="0"/>
              </a:rPr>
              <a:t>Understanding CATIA</a:t>
            </a:r>
          </a:p>
          <a:p>
            <a:pPr marL="514350" indent="-514350">
              <a:buFont typeface="+mj-lt"/>
              <a:buAutoNum type="arabicPeriod"/>
            </a:pPr>
            <a:r>
              <a:rPr lang="en-US" dirty="0">
                <a:latin typeface="Segoe UI Semilight" panose="020B0402040204020203" pitchFamily="34" charset="0"/>
                <a:cs typeface="Segoe UI Semilight" panose="020B0402040204020203" pitchFamily="34" charset="0"/>
              </a:rPr>
              <a:t>CATIA User Interface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Workbenches</a:t>
            </a:r>
          </a:p>
        </p:txBody>
      </p:sp>
      <p:sp>
        <p:nvSpPr>
          <p:cNvPr id="3" name="Content Placeholder 2"/>
          <p:cNvSpPr>
            <a:spLocks noGrp="1"/>
          </p:cNvSpPr>
          <p:nvPr>
            <p:ph idx="1"/>
          </p:nvPr>
        </p:nvSpPr>
        <p:spPr>
          <a:xfrm>
            <a:off x="339212" y="1600200"/>
            <a:ext cx="4385188" cy="4525963"/>
          </a:xfrm>
        </p:spPr>
        <p:txBody>
          <a:bodyPr/>
          <a:lstStyle/>
          <a:p>
            <a:r>
              <a:rPr lang="en-US" dirty="0">
                <a:latin typeface="Segoe UI Semilight" panose="020B0402040204020203" pitchFamily="34" charset="0"/>
                <a:cs typeface="Segoe UI Semilight" panose="020B0402040204020203" pitchFamily="34" charset="0"/>
              </a:rPr>
              <a:t>For launching a specific workbench, choose Start menu, from the list hover over the category till the waterfall list opens. Finally click on the workbench. </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2021067"/>
            <a:ext cx="4114800" cy="3684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47263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Workbenches</a:t>
            </a:r>
          </a:p>
        </p:txBody>
      </p:sp>
      <p:sp>
        <p:nvSpPr>
          <p:cNvPr id="3" name="Content Placeholder 2"/>
          <p:cNvSpPr>
            <a:spLocks noGrp="1"/>
          </p:cNvSpPr>
          <p:nvPr>
            <p:ph idx="1"/>
          </p:nvPr>
        </p:nvSpPr>
        <p:spPr>
          <a:xfrm>
            <a:off x="339212" y="1600200"/>
            <a:ext cx="4385188" cy="4525963"/>
          </a:xfrm>
        </p:spPr>
        <p:txBody>
          <a:bodyPr/>
          <a:lstStyle/>
          <a:p>
            <a:r>
              <a:rPr lang="en-US" dirty="0">
                <a:latin typeface="Segoe UI Semilight" panose="020B0402040204020203" pitchFamily="34" charset="0"/>
                <a:cs typeface="Segoe UI Semilight" panose="020B0402040204020203" pitchFamily="34" charset="0"/>
              </a:rPr>
              <a:t>If there is no open document which the selected workbench can work with, CATIA might prompt you to create a new document.</a:t>
            </a:r>
          </a:p>
          <a:p>
            <a:r>
              <a:rPr lang="en-US" dirty="0">
                <a:latin typeface="Segoe UI Semilight" panose="020B0402040204020203" pitchFamily="34" charset="0"/>
                <a:cs typeface="Segoe UI Semilight" panose="020B0402040204020203" pitchFamily="34" charset="0"/>
              </a:rPr>
              <a:t>As an example try launching “Part Design” workbench while no document is open.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49" y="1905000"/>
            <a:ext cx="3457575"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539906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39725" y="274638"/>
            <a:ext cx="8499475" cy="846137"/>
          </a:xfrm>
        </p:spPr>
        <p:txBody>
          <a:bodyPr/>
          <a:lstStyle/>
          <a:p>
            <a:endParaRPr lang="en-US"/>
          </a:p>
        </p:txBody>
      </p:sp>
      <p:sp>
        <p:nvSpPr>
          <p:cNvPr id="15363" name="Content Placeholder 2"/>
          <p:cNvSpPr>
            <a:spLocks noGrp="1"/>
          </p:cNvSpPr>
          <p:nvPr>
            <p:ph idx="1"/>
          </p:nvPr>
        </p:nvSpPr>
        <p:spPr>
          <a:xfrm>
            <a:off x="339725" y="1600200"/>
            <a:ext cx="8229600" cy="4525963"/>
          </a:xfrm>
        </p:spPr>
        <p:txBody>
          <a:bodyPr/>
          <a:lstStyle/>
          <a:p>
            <a:endParaRPr lang="en-US">
              <a:latin typeface="Arial" charset="0"/>
              <a:cs typeface="Arial" charset="0"/>
            </a:endParaRPr>
          </a:p>
        </p:txBody>
      </p:sp>
      <p:sp>
        <p:nvSpPr>
          <p:cNvPr id="4" name="Rectangle 3"/>
          <p:cNvSpPr/>
          <p:nvPr/>
        </p:nvSpPr>
        <p:spPr>
          <a:xfrm>
            <a:off x="0" y="0"/>
            <a:ext cx="9144000" cy="6858000"/>
          </a:xfrm>
          <a:prstGeom prst="rect">
            <a:avLst/>
          </a:prstGeom>
          <a:solidFill>
            <a:schemeClr val="bg1"/>
          </a:solid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pic>
        <p:nvPicPr>
          <p:cNvPr id="15365" name="Picture 9" descr="Template-Design-2.Title.png"/>
          <p:cNvPicPr>
            <a:picLocks noChangeAspect="1"/>
          </p:cNvPicPr>
          <p:nvPr/>
        </p:nvPicPr>
        <p:blipFill>
          <a:blip r:embed="rId2" cstate="print"/>
          <a:srcRect l="1576" t="27368" r="1575" b="24911"/>
          <a:stretch>
            <a:fillRect/>
          </a:stretch>
        </p:blipFill>
        <p:spPr bwMode="auto">
          <a:xfrm>
            <a:off x="31750" y="2338388"/>
            <a:ext cx="9080500" cy="2309812"/>
          </a:xfrm>
          <a:prstGeom prst="rect">
            <a:avLst/>
          </a:prstGeom>
          <a:noFill/>
          <a:ln w="9525">
            <a:noFill/>
            <a:miter lim="800000"/>
            <a:headEnd/>
            <a:tailEnd/>
          </a:ln>
        </p:spPr>
      </p:pic>
      <p:pic>
        <p:nvPicPr>
          <p:cNvPr id="15366" name="Picture 10" descr="wsu_horizontal_color.png"/>
          <p:cNvPicPr>
            <a:picLocks noChangeAspect="1"/>
          </p:cNvPicPr>
          <p:nvPr/>
        </p:nvPicPr>
        <p:blipFill>
          <a:blip r:embed="rId3" cstate="print"/>
          <a:srcRect/>
          <a:stretch>
            <a:fillRect/>
          </a:stretch>
        </p:blipFill>
        <p:spPr bwMode="auto">
          <a:xfrm>
            <a:off x="7391400" y="6356350"/>
            <a:ext cx="1554163" cy="349250"/>
          </a:xfrm>
          <a:prstGeom prst="rect">
            <a:avLst/>
          </a:prstGeom>
          <a:noFill/>
          <a:ln w="9525">
            <a:noFill/>
            <a:miter lim="800000"/>
            <a:headEnd/>
            <a:tailEnd/>
          </a:ln>
        </p:spPr>
      </p:pic>
      <p:sp>
        <p:nvSpPr>
          <p:cNvPr id="7" name="Slide Number Placeholder 6"/>
          <p:cNvSpPr txBox="1">
            <a:spLocks/>
          </p:cNvSpPr>
          <p:nvPr/>
        </p:nvSpPr>
        <p:spPr>
          <a:xfrm>
            <a:off x="152400" y="6432550"/>
            <a:ext cx="838200" cy="501650"/>
          </a:xfrm>
          <a:prstGeom prst="rect">
            <a:avLst/>
          </a:prstGeom>
        </p:spPr>
        <p:txBody>
          <a:bodyPr/>
          <a:lstStyle/>
          <a:p>
            <a:pPr fontAlgn="auto">
              <a:spcBef>
                <a:spcPts val="0"/>
              </a:spcBef>
              <a:spcAft>
                <a:spcPts val="0"/>
              </a:spcAft>
              <a:defRPr/>
            </a:pPr>
            <a:fld id="{95FBA917-D642-4A61-82CD-F64B4F61E137}" type="slidenum">
              <a:rPr lang="en-US" sz="1200">
                <a:solidFill>
                  <a:schemeClr val="bg1">
                    <a:lumMod val="50000"/>
                  </a:schemeClr>
                </a:solidFill>
                <a:latin typeface="+mn-lt"/>
                <a:cs typeface="+mn-cs"/>
              </a:rPr>
              <a:pPr fontAlgn="auto">
                <a:spcBef>
                  <a:spcPts val="0"/>
                </a:spcBef>
                <a:spcAft>
                  <a:spcPts val="0"/>
                </a:spcAft>
                <a:defRPr/>
              </a:pPr>
              <a:t>22</a:t>
            </a:fld>
            <a:endParaRPr lang="en-US" sz="1200" dirty="0">
              <a:solidFill>
                <a:schemeClr val="bg1">
                  <a:lumMod val="50000"/>
                </a:schemeClr>
              </a:solidFill>
              <a:latin typeface="+mn-lt"/>
              <a:cs typeface="+mn-cs"/>
            </a:endParaRPr>
          </a:p>
        </p:txBody>
      </p:sp>
      <p:sp>
        <p:nvSpPr>
          <p:cNvPr id="8" name="Title 1"/>
          <p:cNvSpPr txBox="1">
            <a:spLocks/>
          </p:cNvSpPr>
          <p:nvPr/>
        </p:nvSpPr>
        <p:spPr>
          <a:xfrm>
            <a:off x="457200" y="2644775"/>
            <a:ext cx="8229600" cy="1470025"/>
          </a:xfrm>
          <a:prstGeom prst="rect">
            <a:avLst/>
          </a:prstGeom>
        </p:spPr>
        <p:txBody>
          <a:bodyPr anchor="ctr" anchorCtr="1">
            <a:normAutofit/>
          </a:bodyPr>
          <a:lstStyle/>
          <a:p>
            <a:pPr algn="ctr" fontAlgn="auto">
              <a:spcAft>
                <a:spcPts val="0"/>
              </a:spcAft>
              <a:defRPr/>
            </a:pPr>
            <a:r>
              <a:rPr lang="en-US" sz="4400" dirty="0">
                <a:latin typeface="Segoe UI Semilight" panose="020B0402040204020203" pitchFamily="34" charset="0"/>
                <a:ea typeface="+mj-ea"/>
                <a:cs typeface="Segoe UI Semilight" panose="020B0402040204020203" pitchFamily="34" charset="0"/>
              </a:rPr>
              <a:t>CATIA User Interface</a:t>
            </a:r>
          </a:p>
        </p:txBody>
      </p:sp>
    </p:spTree>
    <p:extLst>
      <p:ext uri="{BB962C8B-B14F-4D97-AF65-F5344CB8AC3E}">
        <p14:creationId xmlns:p14="http://schemas.microsoft.com/office/powerpoint/2010/main" val="2330942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User interface (</a:t>
            </a:r>
            <a:r>
              <a:rPr lang="en-US" sz="2800" b="0" dirty="0">
                <a:latin typeface="Segoe UI Semilight" panose="020B0402040204020203" pitchFamily="34" charset="0"/>
                <a:cs typeface="Segoe UI Semilight" panose="020B0402040204020203" pitchFamily="34" charset="0"/>
              </a:rPr>
              <a:t>Windows)</a:t>
            </a:r>
            <a:endParaRPr lang="en-US" b="0" dirty="0">
              <a:latin typeface="Segoe UI Semilight" panose="020B0402040204020203" pitchFamily="34" charset="0"/>
              <a:cs typeface="Segoe UI Semilight" panose="020B0402040204020203" pitchFamily="34" charset="0"/>
            </a:endParaRPr>
          </a:p>
        </p:txBody>
      </p:sp>
      <p:sp>
        <p:nvSpPr>
          <p:cNvPr id="3" name="Content Placeholder 2"/>
          <p:cNvSpPr>
            <a:spLocks noGrp="1"/>
          </p:cNvSpPr>
          <p:nvPr>
            <p:ph idx="1"/>
          </p:nvPr>
        </p:nvSpPr>
        <p:spPr>
          <a:xfrm>
            <a:off x="339212" y="1371600"/>
            <a:ext cx="8229600" cy="4525963"/>
          </a:xfrm>
        </p:spPr>
        <p:txBody>
          <a:bodyPr/>
          <a:lstStyle/>
          <a:p>
            <a:r>
              <a:rPr lang="en-US" dirty="0">
                <a:latin typeface="Segoe UI Semilight" panose="020B0402040204020203" pitchFamily="34" charset="0"/>
                <a:cs typeface="Segoe UI Semilight" panose="020B0402040204020203" pitchFamily="34" charset="0"/>
              </a:rPr>
              <a:t>CATIA uses typical Windows commands such as copy (</a:t>
            </a:r>
            <a:r>
              <a:rPr lang="en-US" dirty="0" err="1">
                <a:latin typeface="Segoe UI Semilight" panose="020B0402040204020203" pitchFamily="34" charset="0"/>
                <a:cs typeface="Segoe UI Semilight" panose="020B0402040204020203" pitchFamily="34" charset="0"/>
              </a:rPr>
              <a:t>Ctrl+C</a:t>
            </a:r>
            <a:r>
              <a:rPr lang="en-US" dirty="0">
                <a:latin typeface="Segoe UI Semilight" panose="020B0402040204020203" pitchFamily="34" charset="0"/>
                <a:cs typeface="Segoe UI Semilight" panose="020B0402040204020203" pitchFamily="34" charset="0"/>
              </a:rPr>
              <a:t>), cut (</a:t>
            </a:r>
            <a:r>
              <a:rPr lang="en-US" dirty="0" err="1">
                <a:latin typeface="Segoe UI Semilight" panose="020B0402040204020203" pitchFamily="34" charset="0"/>
                <a:cs typeface="Segoe UI Semilight" panose="020B0402040204020203" pitchFamily="34" charset="0"/>
              </a:rPr>
              <a:t>Ctrl+X</a:t>
            </a:r>
            <a:r>
              <a:rPr lang="en-US" dirty="0">
                <a:latin typeface="Segoe UI Semilight" panose="020B0402040204020203" pitchFamily="34" charset="0"/>
                <a:cs typeface="Segoe UI Semilight" panose="020B0402040204020203" pitchFamily="34" charset="0"/>
              </a:rPr>
              <a:t>), and paste (</a:t>
            </a:r>
            <a:r>
              <a:rPr lang="en-US" dirty="0" err="1">
                <a:latin typeface="Segoe UI Semilight" panose="020B0402040204020203" pitchFamily="34" charset="0"/>
                <a:cs typeface="Segoe UI Semilight" panose="020B0402040204020203" pitchFamily="34" charset="0"/>
              </a:rPr>
              <a:t>Ctrl+V</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CATIA is designed for Windows operating system and uses Windows graphical user interface –GUI, elements, such as: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Windows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Forms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Menus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Submenus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Contextual Menus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Toolbars</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Dialog Boxes</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136524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Segoe UI Semilight" panose="020B0402040204020203" pitchFamily="34" charset="0"/>
                <a:cs typeface="Segoe UI Semilight" panose="020B0402040204020203" pitchFamily="34" charset="0"/>
              </a:rPr>
              <a:t>CATIA User interface</a:t>
            </a:r>
            <a:endParaRPr lang="en-US" dirty="0"/>
          </a:p>
        </p:txBody>
      </p:sp>
      <p:pic>
        <p:nvPicPr>
          <p:cNvPr id="2053" name="Picture 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750" t="1824" r="4897" b="10207"/>
          <a:stretch/>
        </p:blipFill>
        <p:spPr bwMode="auto">
          <a:xfrm>
            <a:off x="609600" y="1695449"/>
            <a:ext cx="3810000" cy="4250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903" t="2017" r="4981" b="10155"/>
          <a:stretch/>
        </p:blipFill>
        <p:spPr bwMode="auto">
          <a:xfrm>
            <a:off x="4800600" y="1695449"/>
            <a:ext cx="3778250" cy="4231099"/>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ounded Rectangle 13"/>
          <p:cNvSpPr/>
          <p:nvPr/>
        </p:nvSpPr>
        <p:spPr>
          <a:xfrm>
            <a:off x="1752600" y="1905000"/>
            <a:ext cx="1219200" cy="2971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895600" y="2667000"/>
            <a:ext cx="914400" cy="723900"/>
          </a:xfrm>
          <a:prstGeom prst="roundRect">
            <a:avLst/>
          </a:prstGeom>
          <a:noFill/>
          <a:ln>
            <a:solidFill>
              <a:srgbClr val="CC8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181600" y="2438400"/>
            <a:ext cx="1143000" cy="198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609600" y="1752600"/>
            <a:ext cx="2362200" cy="228600"/>
          </a:xfrm>
          <a:prstGeom prst="roundRect">
            <a:avLst/>
          </a:prstGeom>
          <a:noFill/>
          <a:ln>
            <a:solidFill>
              <a:srgbClr val="CC8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305800" y="1905000"/>
            <a:ext cx="273050" cy="3733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800600" y="5562600"/>
            <a:ext cx="35052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85800" y="2971800"/>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Main Menu</a:t>
            </a:r>
          </a:p>
        </p:txBody>
      </p:sp>
      <p:sp>
        <p:nvSpPr>
          <p:cNvPr id="27" name="Rounded Rectangle 26"/>
          <p:cNvSpPr/>
          <p:nvPr/>
        </p:nvSpPr>
        <p:spPr>
          <a:xfrm>
            <a:off x="990600" y="5105400"/>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Menu</a:t>
            </a:r>
          </a:p>
        </p:txBody>
      </p:sp>
      <p:sp>
        <p:nvSpPr>
          <p:cNvPr id="28" name="Rounded Rectangle 27"/>
          <p:cNvSpPr/>
          <p:nvPr/>
        </p:nvSpPr>
        <p:spPr>
          <a:xfrm>
            <a:off x="3124200" y="4648200"/>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Submenu</a:t>
            </a:r>
          </a:p>
        </p:txBody>
      </p:sp>
      <p:sp>
        <p:nvSpPr>
          <p:cNvPr id="29" name="Rounded Rectangle 28"/>
          <p:cNvSpPr/>
          <p:nvPr/>
        </p:nvSpPr>
        <p:spPr>
          <a:xfrm>
            <a:off x="5029200" y="4953000"/>
            <a:ext cx="1447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Contextual Menu</a:t>
            </a:r>
          </a:p>
        </p:txBody>
      </p:sp>
      <p:sp>
        <p:nvSpPr>
          <p:cNvPr id="30" name="Rounded Rectangle 29"/>
          <p:cNvSpPr/>
          <p:nvPr/>
        </p:nvSpPr>
        <p:spPr>
          <a:xfrm>
            <a:off x="7010400" y="4686300"/>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Toolbars</a:t>
            </a:r>
          </a:p>
        </p:txBody>
      </p:sp>
      <p:cxnSp>
        <p:nvCxnSpPr>
          <p:cNvPr id="22" name="Straight Connector 21"/>
          <p:cNvCxnSpPr>
            <a:stCxn id="20" idx="0"/>
          </p:cNvCxnSpPr>
          <p:nvPr/>
        </p:nvCxnSpPr>
        <p:spPr>
          <a:xfrm flipV="1">
            <a:off x="1181100" y="1981200"/>
            <a:ext cx="190500" cy="99060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5" name="Straight Connector 34"/>
          <p:cNvCxnSpPr>
            <a:stCxn id="27" idx="0"/>
            <a:endCxn id="14" idx="2"/>
          </p:cNvCxnSpPr>
          <p:nvPr/>
        </p:nvCxnSpPr>
        <p:spPr>
          <a:xfrm flipV="1">
            <a:off x="1485900" y="4876800"/>
            <a:ext cx="876300" cy="22860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8" name="Straight Connector 37"/>
          <p:cNvCxnSpPr>
            <a:stCxn id="28" idx="0"/>
            <a:endCxn id="16" idx="2"/>
          </p:cNvCxnSpPr>
          <p:nvPr/>
        </p:nvCxnSpPr>
        <p:spPr>
          <a:xfrm flipH="1" flipV="1">
            <a:off x="3352800" y="3390900"/>
            <a:ext cx="266700" cy="125730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1" name="Straight Connector 40"/>
          <p:cNvCxnSpPr>
            <a:stCxn id="29" idx="0"/>
            <a:endCxn id="18" idx="2"/>
          </p:cNvCxnSpPr>
          <p:nvPr/>
        </p:nvCxnSpPr>
        <p:spPr>
          <a:xfrm flipV="1">
            <a:off x="5753100" y="4419600"/>
            <a:ext cx="0" cy="53340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4" name="Straight Connector 43"/>
          <p:cNvCxnSpPr>
            <a:stCxn id="30" idx="3"/>
            <a:endCxn id="19" idx="1"/>
          </p:cNvCxnSpPr>
          <p:nvPr/>
        </p:nvCxnSpPr>
        <p:spPr>
          <a:xfrm flipV="1">
            <a:off x="8001000" y="3771900"/>
            <a:ext cx="304800" cy="106680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7" name="Straight Connector 46"/>
          <p:cNvCxnSpPr>
            <a:stCxn id="25" idx="0"/>
            <a:endCxn id="30" idx="1"/>
          </p:cNvCxnSpPr>
          <p:nvPr/>
        </p:nvCxnSpPr>
        <p:spPr>
          <a:xfrm flipV="1">
            <a:off x="6553200" y="4838700"/>
            <a:ext cx="457200" cy="72390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24" name="Picture 23"/>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96158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Segoe UI Semilight" panose="020B0402040204020203" pitchFamily="34" charset="0"/>
                <a:cs typeface="Segoe UI Semilight" panose="020B0402040204020203" pitchFamily="34" charset="0"/>
              </a:rPr>
              <a:t>CATIA User interface</a:t>
            </a:r>
            <a:endParaRPr lang="en-US" dirty="0"/>
          </a:p>
        </p:txBody>
      </p:sp>
      <p:pic>
        <p:nvPicPr>
          <p:cNvPr id="3075" name="Picture 3" descr="C:\Users\Mehrdad\Desktop\IME 222 Lab\Images\PartDesignToolba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95450"/>
            <a:ext cx="4583779"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750" t="1964" r="4976" b="10487"/>
          <a:stretch/>
        </p:blipFill>
        <p:spPr bwMode="auto">
          <a:xfrm>
            <a:off x="5105400" y="1695450"/>
            <a:ext cx="3767842"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ounded Rectangle 10"/>
          <p:cNvSpPr/>
          <p:nvPr/>
        </p:nvSpPr>
        <p:spPr>
          <a:xfrm>
            <a:off x="1528018" y="1905000"/>
            <a:ext cx="2281981" cy="2971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91200" y="2743200"/>
            <a:ext cx="2281981" cy="2209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173708" y="5161498"/>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Toolbars</a:t>
            </a:r>
          </a:p>
        </p:txBody>
      </p:sp>
      <p:cxnSp>
        <p:nvCxnSpPr>
          <p:cNvPr id="14" name="Straight Connector 13"/>
          <p:cNvCxnSpPr>
            <a:stCxn id="13" idx="0"/>
            <a:endCxn id="11" idx="2"/>
          </p:cNvCxnSpPr>
          <p:nvPr/>
        </p:nvCxnSpPr>
        <p:spPr>
          <a:xfrm flipV="1">
            <a:off x="2669008" y="4876800"/>
            <a:ext cx="1" cy="284698"/>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9" name="Rounded Rectangle 18"/>
          <p:cNvSpPr/>
          <p:nvPr/>
        </p:nvSpPr>
        <p:spPr>
          <a:xfrm>
            <a:off x="6436890" y="2133600"/>
            <a:ext cx="990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Dialog Box</a:t>
            </a:r>
          </a:p>
        </p:txBody>
      </p:sp>
      <p:cxnSp>
        <p:nvCxnSpPr>
          <p:cNvPr id="20" name="Straight Connector 19"/>
          <p:cNvCxnSpPr>
            <a:stCxn id="19" idx="2"/>
            <a:endCxn id="12" idx="0"/>
          </p:cNvCxnSpPr>
          <p:nvPr/>
        </p:nvCxnSpPr>
        <p:spPr>
          <a:xfrm>
            <a:off x="6932190" y="2438400"/>
            <a:ext cx="1" cy="30480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5" name="Picture 1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22146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Segoe UI Semilight" panose="020B0402040204020203" pitchFamily="34" charset="0"/>
                <a:cs typeface="Segoe UI Semilight" panose="020B0402040204020203" pitchFamily="34" charset="0"/>
              </a:rPr>
              <a:t>CATIA User interface</a:t>
            </a:r>
            <a:endParaRPr lang="en-US" dirty="0"/>
          </a:p>
        </p:txBody>
      </p:sp>
      <p:sp>
        <p:nvSpPr>
          <p:cNvPr id="3" name="Content Placeholder 2"/>
          <p:cNvSpPr>
            <a:spLocks noGrp="1"/>
          </p:cNvSpPr>
          <p:nvPr>
            <p:ph idx="1"/>
          </p:nvPr>
        </p:nvSpPr>
        <p:spPr>
          <a:xfrm>
            <a:off x="304378" y="1295400"/>
            <a:ext cx="8229600" cy="4525963"/>
          </a:xfrm>
        </p:spPr>
        <p:txBody>
          <a:bodyPr/>
          <a:lstStyle/>
          <a:p>
            <a:r>
              <a:rPr lang="en-US" dirty="0">
                <a:latin typeface="Segoe UI Semilight" panose="020B0402040204020203" pitchFamily="34" charset="0"/>
                <a:cs typeface="Segoe UI Semilight" panose="020B0402040204020203" pitchFamily="34" charset="0"/>
              </a:rPr>
              <a:t>Toolbars:</a:t>
            </a:r>
          </a:p>
          <a:p>
            <a:pPr lvl="1"/>
            <a:r>
              <a:rPr lang="en-US" dirty="0">
                <a:latin typeface="Segoe UI Semilight" panose="020B0402040204020203" pitchFamily="34" charset="0"/>
                <a:cs typeface="Segoe UI Semilight" panose="020B0402040204020203" pitchFamily="34" charset="0"/>
              </a:rPr>
              <a:t>“Toolbars contain icons for quick access to the most frequently used commands.”</a:t>
            </a:r>
          </a:p>
          <a:p>
            <a:pPr lvl="1"/>
            <a:r>
              <a:rPr lang="en-US" dirty="0">
                <a:latin typeface="Segoe UI Semilight" panose="020B0402040204020203" pitchFamily="34" charset="0"/>
                <a:cs typeface="Segoe UI Semilight" panose="020B0402040204020203" pitchFamily="34" charset="0"/>
              </a:rPr>
              <a:t>“Toolbars are organized into workbenches.” Different workbenches have different toolbars.</a:t>
            </a:r>
          </a:p>
          <a:p>
            <a:pPr lvl="1"/>
            <a:r>
              <a:rPr lang="en-US" dirty="0">
                <a:latin typeface="Segoe UI Semilight" panose="020B0402040204020203" pitchFamily="34" charset="0"/>
                <a:cs typeface="Segoe UI Semilight" panose="020B0402040204020203" pitchFamily="34" charset="0"/>
              </a:rPr>
              <a:t>“Toolbars can be customized, rearranged, and relocated as per your preferences.”</a:t>
            </a:r>
          </a:p>
          <a:p>
            <a:pPr lvl="1"/>
            <a:r>
              <a:rPr lang="en-US" dirty="0">
                <a:latin typeface="Segoe UI Semilight" panose="020B0402040204020203" pitchFamily="34" charset="0"/>
                <a:cs typeface="Segoe UI Semilight" panose="020B0402040204020203" pitchFamily="34" charset="0"/>
              </a:rPr>
              <a:t>Toolbars can be docked and undocked.</a:t>
            </a:r>
          </a:p>
          <a:p>
            <a:pPr lvl="1"/>
            <a:r>
              <a:rPr lang="en-US" dirty="0">
                <a:latin typeface="Segoe UI Semilight" panose="020B0402040204020203" pitchFamily="34" charset="0"/>
                <a:cs typeface="Segoe UI Semilight" panose="020B0402040204020203" pitchFamily="34" charset="0"/>
              </a:rPr>
              <a:t>Toolbars can be arranged vertically or horizontally.</a:t>
            </a:r>
          </a:p>
          <a:p>
            <a:pPr lvl="1"/>
            <a:r>
              <a:rPr lang="en-US" dirty="0">
                <a:latin typeface="Segoe UI Semilight" panose="020B0402040204020203" pitchFamily="34" charset="0"/>
                <a:cs typeface="Segoe UI Semilight" panose="020B0402040204020203" pitchFamily="34" charset="0"/>
              </a:rPr>
              <a:t>“Some toolbar icons have additional icons related to them. An arrow (pointing downwards) besides an icon means more tools of the same type are available under it.”</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13205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503230" y="6019800"/>
            <a:ext cx="4171950" cy="59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0">
                <a:latin typeface="Segoe UI Semilight" panose="020B0402040204020203" pitchFamily="34" charset="0"/>
                <a:cs typeface="Segoe UI Semilight" panose="020B0402040204020203" pitchFamily="34" charset="0"/>
              </a:rPr>
              <a:t>CATIA User interface</a:t>
            </a:r>
            <a:endParaRPr lang="en-US" dirty="0"/>
          </a:p>
        </p:txBody>
      </p:sp>
      <p:sp>
        <p:nvSpPr>
          <p:cNvPr id="3" name="Content Placeholder 2"/>
          <p:cNvSpPr>
            <a:spLocks noGrp="1"/>
          </p:cNvSpPr>
          <p:nvPr>
            <p:ph idx="1"/>
          </p:nvPr>
        </p:nvSpPr>
        <p:spPr>
          <a:xfrm>
            <a:off x="339212" y="1219200"/>
            <a:ext cx="8229600" cy="4525963"/>
          </a:xfrm>
        </p:spPr>
        <p:txBody>
          <a:bodyPr/>
          <a:lstStyle/>
          <a:p>
            <a:r>
              <a:rPr lang="en-US" sz="2600" dirty="0">
                <a:latin typeface="Segoe UI Semilight" panose="020B0402040204020203" pitchFamily="34" charset="0"/>
                <a:cs typeface="Segoe UI Semilight" panose="020B0402040204020203" pitchFamily="34" charset="0"/>
              </a:rPr>
              <a:t>Mouse:</a:t>
            </a:r>
          </a:p>
          <a:p>
            <a:pPr lvl="1"/>
            <a:r>
              <a:rPr lang="en-US" dirty="0">
                <a:latin typeface="Segoe UI Semilight" panose="020B0402040204020203" pitchFamily="34" charset="0"/>
                <a:cs typeface="Segoe UI Semilight" panose="020B0402040204020203" pitchFamily="34" charset="0"/>
              </a:rPr>
              <a:t>The left mouse button (MB1) is used for selecting items and launching commands if clicked.</a:t>
            </a:r>
          </a:p>
          <a:p>
            <a:pPr lvl="1"/>
            <a:r>
              <a:rPr lang="en-US" dirty="0">
                <a:latin typeface="Segoe UI Semilight" panose="020B0402040204020203" pitchFamily="34" charset="0"/>
                <a:cs typeface="Segoe UI Semilight" panose="020B0402040204020203" pitchFamily="34" charset="0"/>
              </a:rPr>
              <a:t>The middle mouse button (or wheel) is used for scrolling lists and trees if rolled or for pointing to a direction if clicked.</a:t>
            </a:r>
          </a:p>
          <a:p>
            <a:pPr lvl="1"/>
            <a:r>
              <a:rPr lang="en-US" dirty="0">
                <a:latin typeface="Segoe UI Semilight" panose="020B0402040204020203" pitchFamily="34" charset="0"/>
                <a:cs typeface="Segoe UI Semilight" panose="020B0402040204020203" pitchFamily="34" charset="0"/>
              </a:rPr>
              <a:t>“The right mouse button (MB3) is used to display a contextual menu for the currently selected or preselected elements on the screen.”</a:t>
            </a:r>
          </a:p>
          <a:p>
            <a:pPr lvl="1"/>
            <a:r>
              <a:rPr lang="en-US" dirty="0">
                <a:latin typeface="Segoe UI Semilight" panose="020B0402040204020203" pitchFamily="34" charset="0"/>
                <a:cs typeface="Segoe UI Semilight" panose="020B0402040204020203" pitchFamily="34" charset="0"/>
              </a:rPr>
              <a:t>“The mouse cursor is represented by different symbols to indicate various statuses.”</a:t>
            </a:r>
          </a:p>
          <a:p>
            <a:pPr lvl="1"/>
            <a:r>
              <a:rPr lang="en-US" dirty="0">
                <a:latin typeface="Segoe UI Semilight" panose="020B0402040204020203" pitchFamily="34" charset="0"/>
                <a:cs typeface="Segoe UI Semilight" panose="020B0402040204020203" pitchFamily="34" charset="0"/>
              </a:rPr>
              <a:t>“A ToolTip and a short help message is displayed when you place the mouse cursor over a particular tool.”</a:t>
            </a:r>
          </a:p>
        </p:txBody>
      </p:sp>
      <p:pic>
        <p:nvPicPr>
          <p:cNvPr id="5" name="Picture 4"/>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47551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User Interface Layout</a:t>
            </a:r>
          </a:p>
        </p:txBody>
      </p:sp>
      <p:sp>
        <p:nvSpPr>
          <p:cNvPr id="3" name="Content Placeholder 2"/>
          <p:cNvSpPr>
            <a:spLocks noGrp="1"/>
          </p:cNvSpPr>
          <p:nvPr>
            <p:ph idx="1"/>
          </p:nvPr>
        </p:nvSpPr>
        <p:spPr>
          <a:xfrm>
            <a:off x="348824" y="1295400"/>
            <a:ext cx="4232788" cy="4572993"/>
          </a:xfrm>
        </p:spPr>
        <p:txBody>
          <a:bodyPr/>
          <a:lstStyle/>
          <a:p>
            <a:r>
              <a:rPr lang="en-US" sz="2400" dirty="0">
                <a:latin typeface="Segoe UI Semilight" panose="020B0402040204020203" pitchFamily="34" charset="0"/>
                <a:cs typeface="Segoe UI Semilight" panose="020B0402040204020203" pitchFamily="34" charset="0"/>
              </a:rPr>
              <a:t>A typical list of CATIA application GUI elements are:</a:t>
            </a:r>
          </a:p>
          <a:p>
            <a:pPr marL="457200" lvl="1" indent="0">
              <a:buNone/>
            </a:pPr>
            <a:r>
              <a:rPr lang="en-US" sz="1600" dirty="0">
                <a:latin typeface="Segoe UI Semilight" panose="020B0402040204020203" pitchFamily="34" charset="0"/>
                <a:cs typeface="Segoe UI Semilight" panose="020B0402040204020203" pitchFamily="34" charset="0"/>
              </a:rPr>
              <a:t>A</a:t>
            </a:r>
            <a:r>
              <a:rPr lang="en-US" sz="1700" dirty="0">
                <a:latin typeface="Segoe UI Semilight" panose="020B0402040204020203" pitchFamily="34" charset="0"/>
                <a:cs typeface="Segoe UI Semilight" panose="020B0402040204020203" pitchFamily="34" charset="0"/>
              </a:rPr>
              <a:t>. Menu Commands</a:t>
            </a:r>
          </a:p>
          <a:p>
            <a:pPr marL="457200" lvl="1" indent="0">
              <a:buNone/>
            </a:pPr>
            <a:r>
              <a:rPr lang="en-US" sz="1700" dirty="0">
                <a:latin typeface="Segoe UI Semilight" panose="020B0402040204020203" pitchFamily="34" charset="0"/>
                <a:cs typeface="Segoe UI Semilight" panose="020B0402040204020203" pitchFamily="34" charset="0"/>
              </a:rPr>
              <a:t>B. Specification Tree</a:t>
            </a:r>
          </a:p>
          <a:p>
            <a:pPr marL="457200" lvl="1" indent="0">
              <a:buNone/>
            </a:pPr>
            <a:r>
              <a:rPr lang="en-US" sz="1700" dirty="0">
                <a:latin typeface="Segoe UI Semilight" panose="020B0402040204020203" pitchFamily="34" charset="0"/>
                <a:cs typeface="Segoe UI Semilight" panose="020B0402040204020203" pitchFamily="34" charset="0"/>
              </a:rPr>
              <a:t>C. Window of the active document</a:t>
            </a:r>
          </a:p>
          <a:p>
            <a:pPr marL="457200" lvl="1" indent="0">
              <a:buNone/>
            </a:pPr>
            <a:r>
              <a:rPr lang="en-US" sz="1700" dirty="0">
                <a:latin typeface="Segoe UI Semilight" panose="020B0402040204020203" pitchFamily="34" charset="0"/>
                <a:cs typeface="Segoe UI Semilight" panose="020B0402040204020203" pitchFamily="34" charset="0"/>
              </a:rPr>
              <a:t>D. Filename and extension of current document</a:t>
            </a:r>
          </a:p>
          <a:p>
            <a:pPr marL="457200" lvl="1" indent="0">
              <a:buNone/>
            </a:pPr>
            <a:r>
              <a:rPr lang="en-US" sz="1700" dirty="0">
                <a:latin typeface="Segoe UI Semilight" panose="020B0402040204020203" pitchFamily="34" charset="0"/>
                <a:cs typeface="Segoe UI Semilight" panose="020B0402040204020203" pitchFamily="34" charset="0"/>
              </a:rPr>
              <a:t>E. Icons to maximize, minimize, and close the main CATIA window</a:t>
            </a:r>
          </a:p>
          <a:p>
            <a:pPr marL="457200" lvl="1" indent="0">
              <a:buNone/>
            </a:pPr>
            <a:r>
              <a:rPr lang="en-US" sz="1700" dirty="0">
                <a:latin typeface="Segoe UI Semilight" panose="020B0402040204020203" pitchFamily="34" charset="0"/>
                <a:cs typeface="Segoe UI Semilight" panose="020B0402040204020203" pitchFamily="34" charset="0"/>
              </a:rPr>
              <a:t>F. Icon of the active workbench</a:t>
            </a:r>
          </a:p>
          <a:p>
            <a:pPr marL="457200" lvl="1" indent="0">
              <a:buNone/>
            </a:pPr>
            <a:r>
              <a:rPr lang="en-US" sz="1700" dirty="0">
                <a:latin typeface="Segoe UI Semilight" panose="020B0402040204020203" pitchFamily="34" charset="0"/>
                <a:cs typeface="Segoe UI Semilight" panose="020B0402040204020203" pitchFamily="34" charset="0"/>
              </a:rPr>
              <a:t>G. Toolbars specific to the active workbench</a:t>
            </a:r>
          </a:p>
          <a:p>
            <a:pPr marL="457200" lvl="1" indent="0">
              <a:buNone/>
            </a:pPr>
            <a:r>
              <a:rPr lang="en-US" sz="1700" dirty="0">
                <a:latin typeface="Segoe UI Semilight" panose="020B0402040204020203" pitchFamily="34" charset="0"/>
                <a:cs typeface="Segoe UI Semilight" panose="020B0402040204020203" pitchFamily="34" charset="0"/>
              </a:rPr>
              <a:t>H. Standard toolbar</a:t>
            </a:r>
          </a:p>
          <a:p>
            <a:pPr marL="457200" lvl="1" indent="0">
              <a:buNone/>
            </a:pPr>
            <a:r>
              <a:rPr lang="en-US" sz="1700" dirty="0">
                <a:latin typeface="Segoe UI Semilight" panose="020B0402040204020203" pitchFamily="34" charset="0"/>
                <a:cs typeface="Segoe UI Semilight" panose="020B0402040204020203" pitchFamily="34" charset="0"/>
              </a:rPr>
              <a:t>I. Compass</a:t>
            </a:r>
          </a:p>
          <a:p>
            <a:pPr marL="457200" lvl="1" indent="0">
              <a:buNone/>
            </a:pPr>
            <a:r>
              <a:rPr lang="en-US" sz="1700" dirty="0">
                <a:latin typeface="Segoe UI Semilight" panose="020B0402040204020203" pitchFamily="34" charset="0"/>
                <a:cs typeface="Segoe UI Semilight" panose="020B0402040204020203" pitchFamily="34" charset="0"/>
              </a:rPr>
              <a:t>J. Geometry area</a:t>
            </a:r>
          </a:p>
          <a:p>
            <a:pPr marL="0" indent="0">
              <a:buNone/>
            </a:pPr>
            <a:endParaRPr lang="en-US" dirty="0">
              <a:latin typeface="Segoe UI Semilight" panose="020B0402040204020203" pitchFamily="34" charset="0"/>
              <a:cs typeface="Segoe UI Semilight" panose="020B04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612" y="1600198"/>
            <a:ext cx="4543338" cy="4572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06722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Specifications Tree</a:t>
            </a:r>
          </a:p>
        </p:txBody>
      </p:sp>
      <p:sp>
        <p:nvSpPr>
          <p:cNvPr id="3" name="Content Placeholder 2"/>
          <p:cNvSpPr>
            <a:spLocks noGrp="1"/>
          </p:cNvSpPr>
          <p:nvPr>
            <p:ph idx="1"/>
          </p:nvPr>
        </p:nvSpPr>
        <p:spPr>
          <a:xfrm>
            <a:off x="348824" y="1295400"/>
            <a:ext cx="4832776" cy="5029200"/>
          </a:xfrm>
        </p:spPr>
        <p:txBody>
          <a:bodyPr/>
          <a:lstStyle/>
          <a:p>
            <a:r>
              <a:rPr lang="en-US" dirty="0">
                <a:latin typeface="Segoe UI Semilight" panose="020B0402040204020203" pitchFamily="34" charset="0"/>
                <a:cs typeface="Segoe UI Semilight" panose="020B0402040204020203" pitchFamily="34" charset="0"/>
              </a:rPr>
              <a:t>CATIA V5 provides a specification tree, which keeps the hierarchy of features, constraints, and processes, and the assembly information for a CATIA document.</a:t>
            </a:r>
          </a:p>
          <a:p>
            <a:r>
              <a:rPr lang="en-US" dirty="0">
                <a:latin typeface="Segoe UI Semilight" panose="020B0402040204020203" pitchFamily="34" charset="0"/>
                <a:cs typeface="Segoe UI Semilight" panose="020B0402040204020203" pitchFamily="34" charset="0"/>
              </a:rPr>
              <a:t>The specification tree provides a visual step-by-step record of the sequence followed while creating a solid model.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044" y="1981200"/>
            <a:ext cx="350650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57702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What is CATIA? </a:t>
            </a:r>
          </a:p>
        </p:txBody>
      </p:sp>
      <p:sp>
        <p:nvSpPr>
          <p:cNvPr id="3" name="Content Placeholder 2"/>
          <p:cNvSpPr>
            <a:spLocks noGrp="1"/>
          </p:cNvSpPr>
          <p:nvPr>
            <p:ph idx="1"/>
          </p:nvPr>
        </p:nvSpPr>
        <p:spPr>
          <a:xfrm>
            <a:off x="339212" y="1524000"/>
            <a:ext cx="8229600" cy="4525963"/>
          </a:xfrm>
        </p:spPr>
        <p:txBody>
          <a:bodyPr/>
          <a:lstStyle/>
          <a:p>
            <a:pPr lvl="1"/>
            <a:r>
              <a:rPr lang="en-US" sz="2000" dirty="0">
                <a:latin typeface="Segoe UI Semilight" panose="020B0402040204020203" pitchFamily="34" charset="0"/>
                <a:cs typeface="Segoe UI Semilight" panose="020B0402040204020203" pitchFamily="34" charset="0"/>
              </a:rPr>
              <a:t>CATIA (Computer Aided Three-dimensional Interactive Application) is a multi-platform CAD/CAM/CAE commercial software suite developed by the French company ‘</a:t>
            </a:r>
            <a:r>
              <a:rPr lang="en-US" sz="2000" dirty="0" err="1">
                <a:latin typeface="Segoe UI Semilight" panose="020B0402040204020203" pitchFamily="34" charset="0"/>
                <a:cs typeface="Segoe UI Semilight" panose="020B0402040204020203" pitchFamily="34" charset="0"/>
              </a:rPr>
              <a:t>Dassault</a:t>
            </a:r>
            <a:r>
              <a:rPr lang="en-US" sz="2000" dirty="0">
                <a:latin typeface="Segoe UI Semilight" panose="020B0402040204020203" pitchFamily="34" charset="0"/>
                <a:cs typeface="Segoe UI Semilight" panose="020B0402040204020203" pitchFamily="34" charset="0"/>
              </a:rPr>
              <a:t> </a:t>
            </a:r>
            <a:r>
              <a:rPr lang="en-US" sz="2000" dirty="0" err="1">
                <a:latin typeface="Segoe UI Semilight" panose="020B0402040204020203" pitchFamily="34" charset="0"/>
                <a:cs typeface="Segoe UI Semilight" panose="020B0402040204020203" pitchFamily="34" charset="0"/>
              </a:rPr>
              <a:t>Systèmes</a:t>
            </a:r>
            <a:r>
              <a:rPr lang="en-US" sz="2000" dirty="0">
                <a:latin typeface="Segoe UI Semilight" panose="020B0402040204020203" pitchFamily="34" charset="0"/>
                <a:cs typeface="Segoe UI Semilight" panose="020B0402040204020203" pitchFamily="34" charset="0"/>
              </a:rPr>
              <a:t>’. </a:t>
            </a:r>
          </a:p>
          <a:p>
            <a:pPr lvl="1"/>
            <a:r>
              <a:rPr lang="en-US" sz="2000" dirty="0">
                <a:latin typeface="Segoe UI Semilight" panose="020B0402040204020203" pitchFamily="34" charset="0"/>
                <a:cs typeface="Segoe UI Semilight" panose="020B0402040204020203" pitchFamily="34" charset="0"/>
              </a:rPr>
              <a:t>Written in the C++ programming language, CATIA is the cornerstone of the Dassault Systèmes </a:t>
            </a:r>
            <a:r>
              <a:rPr lang="en-US" sz="2000" u="sng" dirty="0">
                <a:solidFill>
                  <a:srgbClr val="00B050"/>
                </a:solidFill>
                <a:latin typeface="Segoe UI Semilight" panose="020B0402040204020203" pitchFamily="34" charset="0"/>
                <a:cs typeface="Segoe UI Semilight" panose="020B0402040204020203" pitchFamily="34" charset="0"/>
              </a:rPr>
              <a:t>product lifecycle management</a:t>
            </a:r>
            <a:r>
              <a:rPr lang="en-US" sz="2000" dirty="0">
                <a:latin typeface="Segoe UI Semilight" panose="020B0402040204020203" pitchFamily="34" charset="0"/>
                <a:cs typeface="Segoe UI Semilight" panose="020B0402040204020203" pitchFamily="34" charset="0"/>
              </a:rPr>
              <a:t> software suite.</a:t>
            </a:r>
          </a:p>
          <a:p>
            <a:pPr lvl="1"/>
            <a:r>
              <a:rPr lang="en-US" sz="2000" dirty="0">
                <a:latin typeface="Segoe UI Semilight" panose="020B0402040204020203" pitchFamily="34" charset="0"/>
                <a:cs typeface="Segoe UI Semilight" panose="020B0402040204020203" pitchFamily="34" charset="0"/>
              </a:rPr>
              <a:t>CATIA supports multiple stages of product development, including conceptualization, design (CAD), manufacturing (CAM), and engineering (CAE). </a:t>
            </a:r>
          </a:p>
          <a:p>
            <a:pPr lvl="1"/>
            <a:r>
              <a:rPr lang="en-US" sz="2000" dirty="0">
                <a:latin typeface="Segoe UI Semilight" panose="020B0402040204020203" pitchFamily="34" charset="0"/>
                <a:cs typeface="Segoe UI Semilight" panose="020B0402040204020203" pitchFamily="34" charset="0"/>
              </a:rPr>
              <a:t>CATIA facilitates collaborative engineering across disciplines, including surfacing &amp; shape design, mechanical engineering, and equipment and systems engineering.</a:t>
            </a:r>
          </a:p>
          <a:p>
            <a:pPr lvl="1"/>
            <a:endParaRPr lang="en-US" sz="2000" dirty="0">
              <a:latin typeface="Segoe UI Semilight" panose="020B0402040204020203" pitchFamily="34" charset="0"/>
              <a:cs typeface="Segoe UI Semilight" panose="020B0402040204020203" pitchFamily="34" charset="0"/>
            </a:endParaRPr>
          </a:p>
          <a:p>
            <a:pPr marL="3657600" lvl="8" indent="0" algn="r">
              <a:buNone/>
            </a:pPr>
            <a:r>
              <a:rPr lang="en-US" i="1" dirty="0">
                <a:latin typeface="Segoe UI Semilight" panose="020B0402040204020203" pitchFamily="34" charset="0"/>
                <a:cs typeface="Segoe UI Semilight" panose="020B0402040204020203" pitchFamily="34" charset="0"/>
              </a:rPr>
              <a:t>Source: Wikipedia</a:t>
            </a:r>
          </a:p>
        </p:txBody>
      </p:sp>
      <p:pic>
        <p:nvPicPr>
          <p:cNvPr id="5" name="Picture 4"/>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73638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Specifications Tree</a:t>
            </a:r>
            <a:endParaRPr lang="en-US" dirty="0"/>
          </a:p>
        </p:txBody>
      </p:sp>
      <p:sp>
        <p:nvSpPr>
          <p:cNvPr id="3" name="Content Placeholder 2"/>
          <p:cNvSpPr>
            <a:spLocks noGrp="1"/>
          </p:cNvSpPr>
          <p:nvPr>
            <p:ph idx="1"/>
          </p:nvPr>
        </p:nvSpPr>
        <p:spPr>
          <a:xfrm>
            <a:off x="348824" y="1295400"/>
            <a:ext cx="4832776" cy="5029200"/>
          </a:xfrm>
        </p:spPr>
        <p:txBody>
          <a:bodyPr/>
          <a:lstStyle/>
          <a:p>
            <a:r>
              <a:rPr lang="en-US" dirty="0">
                <a:latin typeface="Segoe UI Semilight" panose="020B0402040204020203" pitchFamily="34" charset="0"/>
                <a:cs typeface="Segoe UI Semilight" panose="020B0402040204020203" pitchFamily="34" charset="0"/>
              </a:rPr>
              <a:t>You can edit, reorder, or remove steps in the design process and specifications to achieve a new finished part without having to recreate the model.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044" y="1981200"/>
            <a:ext cx="350650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442869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Specifications Tree</a:t>
            </a:r>
          </a:p>
        </p:txBody>
      </p:sp>
      <p:sp>
        <p:nvSpPr>
          <p:cNvPr id="3" name="Content Placeholder 2"/>
          <p:cNvSpPr>
            <a:spLocks noGrp="1"/>
          </p:cNvSpPr>
          <p:nvPr>
            <p:ph idx="1"/>
          </p:nvPr>
        </p:nvSpPr>
        <p:spPr>
          <a:xfrm>
            <a:off x="304800" y="1295400"/>
            <a:ext cx="5257800" cy="5105400"/>
          </a:xfrm>
        </p:spPr>
        <p:txBody>
          <a:bodyPr/>
          <a:lstStyle/>
          <a:p>
            <a:r>
              <a:rPr lang="en-US" dirty="0">
                <a:latin typeface="Segoe UI Semilight" panose="020B0402040204020203" pitchFamily="34" charset="0"/>
                <a:cs typeface="Segoe UI Semilight" panose="020B0402040204020203" pitchFamily="34" charset="0"/>
              </a:rPr>
              <a:t>The specification tree can suppress certain features and information by temporarily removing them from consideration for the model.</a:t>
            </a:r>
          </a:p>
          <a:p>
            <a:r>
              <a:rPr lang="en-US" dirty="0">
                <a:latin typeface="Segoe UI Semilight" panose="020B0402040204020203" pitchFamily="34" charset="0"/>
                <a:cs typeface="Segoe UI Semilight" panose="020B0402040204020203" pitchFamily="34" charset="0"/>
              </a:rPr>
              <a:t>For example, the model on the right contains one hole features. You can simply “turn off" (suppress) the hole and have the model reflect the base area without actually deleting the hole.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578" y="2209801"/>
            <a:ext cx="3463347"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40924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Specifications Tree</a:t>
            </a:r>
            <a:endParaRPr lang="en-US" dirty="0"/>
          </a:p>
        </p:txBody>
      </p:sp>
      <p:sp>
        <p:nvSpPr>
          <p:cNvPr id="3" name="Content Placeholder 2"/>
          <p:cNvSpPr>
            <a:spLocks noGrp="1"/>
          </p:cNvSpPr>
          <p:nvPr>
            <p:ph idx="1"/>
          </p:nvPr>
        </p:nvSpPr>
        <p:spPr>
          <a:xfrm>
            <a:off x="304800" y="1295400"/>
            <a:ext cx="5257800" cy="5105400"/>
          </a:xfrm>
        </p:spPr>
        <p:txBody>
          <a:bodyPr/>
          <a:lstStyle/>
          <a:p>
            <a:r>
              <a:rPr lang="en-US" dirty="0">
                <a:latin typeface="Segoe UI Semilight" panose="020B0402040204020203" pitchFamily="34" charset="0"/>
                <a:cs typeface="Segoe UI Semilight" panose="020B0402040204020203" pitchFamily="34" charset="0"/>
              </a:rPr>
              <a:t>The underline feature indicates the “In Work Object” (feature).</a:t>
            </a:r>
          </a:p>
          <a:p>
            <a:r>
              <a:rPr lang="en-US" dirty="0">
                <a:latin typeface="Segoe UI Semilight" panose="020B0402040204020203" pitchFamily="34" charset="0"/>
                <a:cs typeface="Segoe UI Semilight" panose="020B0402040204020203" pitchFamily="34" charset="0"/>
              </a:rPr>
              <a:t>Every feature below the “In Work Object” is suppressed.</a:t>
            </a:r>
          </a:p>
          <a:p>
            <a:r>
              <a:rPr lang="en-US" dirty="0">
                <a:latin typeface="Segoe UI Semilight" panose="020B0402040204020203" pitchFamily="34" charset="0"/>
                <a:cs typeface="Segoe UI Semilight" panose="020B0402040204020203" pitchFamily="34" charset="0"/>
              </a:rPr>
              <a:t>In order to define a feature as “In Work Object”, right click on the feature and select “Define In Work Object” command from contextual menu.</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578" y="2209801"/>
            <a:ext cx="3463347"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947249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Specifications Tree</a:t>
            </a:r>
            <a:endParaRPr lang="en-US" dirty="0"/>
          </a:p>
        </p:txBody>
      </p:sp>
      <p:sp>
        <p:nvSpPr>
          <p:cNvPr id="3" name="Content Placeholder 2"/>
          <p:cNvSpPr>
            <a:spLocks noGrp="1"/>
          </p:cNvSpPr>
          <p:nvPr>
            <p:ph idx="1"/>
          </p:nvPr>
        </p:nvSpPr>
        <p:spPr>
          <a:xfrm>
            <a:off x="304800" y="1295400"/>
            <a:ext cx="5257800" cy="5105400"/>
          </a:xfrm>
        </p:spPr>
        <p:txBody>
          <a:bodyPr/>
          <a:lstStyle/>
          <a:p>
            <a:r>
              <a:rPr lang="en-US" dirty="0">
                <a:latin typeface="Segoe UI Semilight" panose="020B0402040204020203" pitchFamily="34" charset="0"/>
                <a:cs typeface="Segoe UI Semilight" panose="020B0402040204020203" pitchFamily="34" charset="0"/>
              </a:rPr>
              <a:t>You can use specifications tree to select or deselect an item.</a:t>
            </a:r>
          </a:p>
          <a:p>
            <a:r>
              <a:rPr lang="en-US" dirty="0">
                <a:latin typeface="Segoe UI Semilight" panose="020B0402040204020203" pitchFamily="34" charset="0"/>
                <a:cs typeface="Segoe UI Semilight" panose="020B0402040204020203" pitchFamily="34" charset="0"/>
              </a:rPr>
              <a:t>In order to select and item, left click on the item in specifications tree.</a:t>
            </a:r>
          </a:p>
          <a:p>
            <a:r>
              <a:rPr lang="en-US" dirty="0">
                <a:latin typeface="Segoe UI Semilight" panose="020B0402040204020203" pitchFamily="34" charset="0"/>
                <a:cs typeface="Segoe UI Semilight" panose="020B0402040204020203" pitchFamily="34" charset="0"/>
              </a:rPr>
              <a:t>You can use specifications tree to show/hide an object.</a:t>
            </a:r>
          </a:p>
          <a:p>
            <a:r>
              <a:rPr lang="en-US" dirty="0">
                <a:latin typeface="Segoe UI Semilight" panose="020B0402040204020203" pitchFamily="34" charset="0"/>
                <a:cs typeface="Segoe UI Semilight" panose="020B0402040204020203" pitchFamily="34" charset="0"/>
              </a:rPr>
              <a:t>In order to show/hide an object, right click on the object and select “Hide/Show” command from contextual menu.</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663" y="2209800"/>
            <a:ext cx="3463347"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4079243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Specifications Tree</a:t>
            </a:r>
            <a:endParaRPr lang="en-US" dirty="0"/>
          </a:p>
        </p:txBody>
      </p:sp>
      <p:sp>
        <p:nvSpPr>
          <p:cNvPr id="4" name="Content Placeholder 3"/>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You can manipulate specifications tree view.</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9800"/>
            <a:ext cx="8429625"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665478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Active Document Window</a:t>
            </a:r>
          </a:p>
        </p:txBody>
      </p:sp>
      <p:sp>
        <p:nvSpPr>
          <p:cNvPr id="4" name="Content Placeholder 3"/>
          <p:cNvSpPr>
            <a:spLocks noGrp="1"/>
          </p:cNvSpPr>
          <p:nvPr>
            <p:ph idx="1"/>
          </p:nvPr>
        </p:nvSpPr>
        <p:spPr>
          <a:xfrm>
            <a:off x="391583" y="1371600"/>
            <a:ext cx="8229600" cy="4525963"/>
          </a:xfrm>
        </p:spPr>
        <p:txBody>
          <a:bodyPr/>
          <a:lstStyle/>
          <a:p>
            <a:r>
              <a:rPr lang="en-US" dirty="0">
                <a:latin typeface="Segoe UI Semilight" panose="020B0402040204020203" pitchFamily="34" charset="0"/>
                <a:cs typeface="Segoe UI Semilight" panose="020B0402040204020203" pitchFamily="34" charset="0"/>
              </a:rPr>
              <a:t>CATIA is a multi document interface application. CATIA main window can open multi documents in separate windows. </a:t>
            </a: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863"/>
          <a:stretch/>
        </p:blipFill>
        <p:spPr bwMode="auto">
          <a:xfrm>
            <a:off x="781050" y="2590800"/>
            <a:ext cx="7524750" cy="3703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4257340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Toolbars</a:t>
            </a:r>
          </a:p>
        </p:txBody>
      </p:sp>
      <p:sp>
        <p:nvSpPr>
          <p:cNvPr id="5" name="Content Placeholder 4"/>
          <p:cNvSpPr>
            <a:spLocks noGrp="1"/>
          </p:cNvSpPr>
          <p:nvPr>
            <p:ph sz="half" idx="1"/>
          </p:nvPr>
        </p:nvSpPr>
        <p:spPr>
          <a:xfrm>
            <a:off x="457200" y="1600200"/>
            <a:ext cx="4267200" cy="4525963"/>
          </a:xfrm>
        </p:spPr>
        <p:txBody>
          <a:bodyPr/>
          <a:lstStyle/>
          <a:p>
            <a:r>
              <a:rPr lang="en-US" sz="2400" dirty="0">
                <a:latin typeface="Segoe UI Semilight" panose="020B0402040204020203" pitchFamily="34" charset="0"/>
                <a:cs typeface="Segoe UI Semilight" panose="020B0402040204020203" pitchFamily="34" charset="0"/>
              </a:rPr>
              <a:t>Toolbars provide quick access to tools that are also available in the menus. Use the following steps to activate/deactivate a toolbar:</a:t>
            </a:r>
          </a:p>
          <a:p>
            <a:pPr marL="914400" lvl="1" indent="-457200">
              <a:buFont typeface="+mj-lt"/>
              <a:buAutoNum type="arabicPeriod"/>
            </a:pPr>
            <a:r>
              <a:rPr lang="en-US" sz="2000" dirty="0">
                <a:latin typeface="Segoe UI Semilight" panose="020B0402040204020203" pitchFamily="34" charset="0"/>
                <a:cs typeface="Segoe UI Semilight" panose="020B0402040204020203" pitchFamily="34" charset="0"/>
              </a:rPr>
              <a:t>Click View &gt; Toolbars.</a:t>
            </a:r>
          </a:p>
          <a:p>
            <a:pPr marL="914400" lvl="1" indent="-457200">
              <a:buFont typeface="+mj-lt"/>
              <a:buAutoNum type="arabicPeriod"/>
            </a:pPr>
            <a:r>
              <a:rPr lang="en-US" sz="2000" dirty="0">
                <a:latin typeface="Segoe UI Semilight" panose="020B0402040204020203" pitchFamily="34" charset="0"/>
                <a:cs typeface="Segoe UI Semilight" panose="020B0402040204020203" pitchFamily="34" charset="0"/>
              </a:rPr>
              <a:t>A list of toolbars is shown with respect to the current workbench.</a:t>
            </a:r>
          </a:p>
          <a:p>
            <a:pPr marL="914400" lvl="1" indent="-457200">
              <a:buFont typeface="+mj-lt"/>
              <a:buAutoNum type="arabicPeriod"/>
            </a:pPr>
            <a:r>
              <a:rPr lang="en-US" sz="2000" dirty="0">
                <a:latin typeface="Segoe UI Semilight" panose="020B0402040204020203" pitchFamily="34" charset="0"/>
                <a:cs typeface="Segoe UI Semilight" panose="020B0402040204020203" pitchFamily="34" charset="0"/>
              </a:rPr>
              <a:t>Activated toolbars have checkmarks beside them.</a:t>
            </a:r>
          </a:p>
          <a:p>
            <a:pPr marL="914400" lvl="1" indent="-457200">
              <a:buFont typeface="+mj-lt"/>
              <a:buAutoNum type="arabicPeriod"/>
            </a:pPr>
            <a:r>
              <a:rPr lang="en-US" sz="2000" dirty="0">
                <a:latin typeface="Segoe UI Semilight" panose="020B0402040204020203" pitchFamily="34" charset="0"/>
                <a:cs typeface="Segoe UI Semilight" panose="020B0402040204020203" pitchFamily="34" charset="0"/>
              </a:rPr>
              <a:t>Select a particular toolbar to activate or deactivate it.</a:t>
            </a:r>
          </a:p>
        </p:txBody>
      </p:sp>
      <p:pic>
        <p:nvPicPr>
          <p:cNvPr id="512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800600" y="1969833"/>
            <a:ext cx="4038600" cy="3786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253693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Toolbars</a:t>
            </a:r>
          </a:p>
        </p:txBody>
      </p:sp>
      <p:sp>
        <p:nvSpPr>
          <p:cNvPr id="5" name="Content Placeholder 4"/>
          <p:cNvSpPr>
            <a:spLocks noGrp="1"/>
          </p:cNvSpPr>
          <p:nvPr>
            <p:ph sz="half" idx="1"/>
          </p:nvPr>
        </p:nvSpPr>
        <p:spPr>
          <a:xfrm>
            <a:off x="457200" y="1600200"/>
            <a:ext cx="4267200" cy="4525963"/>
          </a:xfrm>
        </p:spPr>
        <p:txBody>
          <a:bodyPr/>
          <a:lstStyle/>
          <a:p>
            <a:r>
              <a:rPr lang="en-US" sz="2400" dirty="0">
                <a:latin typeface="Segoe UI Semilight" panose="020B0402040204020203" pitchFamily="34" charset="0"/>
                <a:cs typeface="Segoe UI Semilight" panose="020B0402040204020203" pitchFamily="34" charset="0"/>
              </a:rPr>
              <a:t>You can further manipulate toolbars to close, reorganize, or display them:</a:t>
            </a:r>
          </a:p>
          <a:p>
            <a:pPr marL="800100" lvl="1" indent="-342900">
              <a:buFont typeface="+mj-lt"/>
              <a:buAutoNum type="alphaUcPeriod"/>
            </a:pPr>
            <a:r>
              <a:rPr lang="en-US" sz="1800" dirty="0">
                <a:latin typeface="Segoe UI Semilight" panose="020B0402040204020203" pitchFamily="34" charset="0"/>
                <a:cs typeface="Segoe UI Semilight" panose="020B0402040204020203" pitchFamily="34" charset="0"/>
              </a:rPr>
              <a:t>Click Close to deactivate a floating toolbar.</a:t>
            </a:r>
          </a:p>
          <a:p>
            <a:pPr marL="800100" lvl="1" indent="-342900">
              <a:buFont typeface="+mj-lt"/>
              <a:buAutoNum type="alphaUcPeriod"/>
            </a:pPr>
            <a:r>
              <a:rPr lang="en-US" sz="1800" dirty="0">
                <a:latin typeface="Segoe UI Semilight" panose="020B0402040204020203" pitchFamily="34" charset="0"/>
                <a:cs typeface="Segoe UI Semilight" panose="020B0402040204020203" pitchFamily="34" charset="0"/>
              </a:rPr>
              <a:t>Reorganize the toolbars by dragging the separator of any toolbar and moving it to another location on the screen.</a:t>
            </a:r>
          </a:p>
          <a:p>
            <a:pPr marL="800100" lvl="1" indent="-342900">
              <a:buFont typeface="+mj-lt"/>
              <a:buAutoNum type="alphaUcPeriod"/>
            </a:pPr>
            <a:r>
              <a:rPr lang="en-US" sz="1800" dirty="0">
                <a:latin typeface="Segoe UI Semilight" panose="020B0402040204020203" pitchFamily="34" charset="0"/>
                <a:cs typeface="Segoe UI Semilight" panose="020B0402040204020203" pitchFamily="34" charset="0"/>
              </a:rPr>
              <a:t>A double-arrows (&gt;&gt;) symbol in the corner of the toolbar area indicates that there are more tools available, but are not visible due to the window’s size. Drag the symbol to the Geometry Display Area to view these tools.</a:t>
            </a:r>
          </a:p>
        </p:txBody>
      </p:sp>
      <p:pic>
        <p:nvPicPr>
          <p:cNvPr id="614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038600" cy="378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8787" y="1371600"/>
            <a:ext cx="20859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5"/>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53586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Toolbars</a:t>
            </a:r>
            <a:endParaRPr lang="en-US" dirty="0"/>
          </a:p>
        </p:txBody>
      </p:sp>
      <p:sp>
        <p:nvSpPr>
          <p:cNvPr id="5" name="Content Placeholder 4"/>
          <p:cNvSpPr>
            <a:spLocks noGrp="1"/>
          </p:cNvSpPr>
          <p:nvPr>
            <p:ph sz="half" idx="1"/>
          </p:nvPr>
        </p:nvSpPr>
        <p:spPr>
          <a:xfrm>
            <a:off x="457200" y="1600200"/>
            <a:ext cx="4267200" cy="4525963"/>
          </a:xfrm>
        </p:spPr>
        <p:txBody>
          <a:bodyPr/>
          <a:lstStyle/>
          <a:p>
            <a:r>
              <a:rPr lang="en-US" sz="2400" dirty="0">
                <a:latin typeface="Segoe UI Semilight" panose="020B0402040204020203" pitchFamily="34" charset="0"/>
                <a:cs typeface="Segoe UI Semilight" panose="020B0402040204020203" pitchFamily="34" charset="0"/>
              </a:rPr>
              <a:t>You can reset the original toolbar configuration as follows:</a:t>
            </a:r>
          </a:p>
          <a:p>
            <a:pPr marL="800100" lvl="1" indent="-342900">
              <a:buFont typeface="+mj-lt"/>
              <a:buAutoNum type="alphaUcPeriod"/>
            </a:pPr>
            <a:r>
              <a:rPr lang="en-US" sz="2000" dirty="0">
                <a:latin typeface="Segoe UI Semilight" panose="020B0402040204020203" pitchFamily="34" charset="0"/>
                <a:cs typeface="Segoe UI Semilight" panose="020B0402040204020203" pitchFamily="34" charset="0"/>
              </a:rPr>
              <a:t>Click Tools &gt; Customize to access the dialog box.</a:t>
            </a:r>
          </a:p>
          <a:p>
            <a:pPr marL="800100" lvl="1" indent="-342900">
              <a:buFont typeface="+mj-lt"/>
              <a:buAutoNum type="alphaUcPeriod"/>
            </a:pPr>
            <a:r>
              <a:rPr lang="en-US" sz="2000" dirty="0">
                <a:latin typeface="Segoe UI Semilight" panose="020B0402040204020203" pitchFamily="34" charset="0"/>
                <a:cs typeface="Segoe UI Semilight" panose="020B0402040204020203" pitchFamily="34" charset="0"/>
              </a:rPr>
              <a:t>Using the Toolbars tab, click the Restore Position button.</a:t>
            </a:r>
          </a:p>
          <a:p>
            <a:pPr marL="800100" lvl="1" indent="-342900">
              <a:buFont typeface="+mj-lt"/>
              <a:buAutoNum type="alphaUcPeriod"/>
            </a:pPr>
            <a:r>
              <a:rPr lang="en-US" sz="2000" dirty="0">
                <a:latin typeface="Segoe UI Semilight" panose="020B0402040204020203" pitchFamily="34" charset="0"/>
                <a:cs typeface="Segoe UI Semilight" panose="020B0402040204020203" pitchFamily="34" charset="0"/>
              </a:rPr>
              <a:t>Confirm by clicking OK.</a:t>
            </a:r>
          </a:p>
          <a:p>
            <a:pPr marL="800100" lvl="1" indent="-342900">
              <a:buFont typeface="+mj-lt"/>
              <a:buAutoNum type="alphaUcPeriod"/>
            </a:pPr>
            <a:r>
              <a:rPr lang="en-US" sz="2000" dirty="0">
                <a:latin typeface="Segoe UI Semilight" panose="020B0402040204020203" pitchFamily="34" charset="0"/>
                <a:cs typeface="Segoe UI Semilight" panose="020B0402040204020203" pitchFamily="34" charset="0"/>
              </a:rPr>
              <a:t>The floating toolbar will be reset to its original fixed position.</a:t>
            </a:r>
          </a:p>
          <a:p>
            <a:pPr marL="800100" lvl="1" indent="-342900">
              <a:buFont typeface="+mj-lt"/>
              <a:buAutoNum type="alphaUcPeriod"/>
            </a:pPr>
            <a:r>
              <a:rPr lang="en-US" sz="2000" dirty="0">
                <a:latin typeface="Segoe UI Semilight" panose="020B0402040204020203" pitchFamily="34" charset="0"/>
                <a:cs typeface="Segoe UI Semilight" panose="020B0402040204020203" pitchFamily="34" charset="0"/>
              </a:rPr>
              <a:t>Click Close to exit.</a:t>
            </a:r>
          </a:p>
        </p:txBody>
      </p:sp>
      <p:pic>
        <p:nvPicPr>
          <p:cNvPr id="717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876800" y="1371600"/>
            <a:ext cx="4038600" cy="3309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711305"/>
            <a:ext cx="1981200" cy="150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4724400"/>
            <a:ext cx="818299" cy="1488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7086600" y="53340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508178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Toolbars</a:t>
            </a:r>
            <a:endParaRPr lang="en-US" dirty="0"/>
          </a:p>
        </p:txBody>
      </p:sp>
      <p:sp>
        <p:nvSpPr>
          <p:cNvPr id="5" name="Content Placeholder 4"/>
          <p:cNvSpPr>
            <a:spLocks noGrp="1"/>
          </p:cNvSpPr>
          <p:nvPr>
            <p:ph sz="half" idx="1"/>
          </p:nvPr>
        </p:nvSpPr>
        <p:spPr>
          <a:xfrm>
            <a:off x="457200" y="1600200"/>
            <a:ext cx="4267200" cy="4525963"/>
          </a:xfrm>
        </p:spPr>
        <p:txBody>
          <a:bodyPr/>
          <a:lstStyle/>
          <a:p>
            <a:r>
              <a:rPr lang="en-US" sz="2400" dirty="0">
                <a:latin typeface="Segoe UI Semilight" panose="020B0402040204020203" pitchFamily="34" charset="0"/>
                <a:cs typeface="Segoe UI Semilight" panose="020B0402040204020203" pitchFamily="34" charset="0"/>
              </a:rPr>
              <a:t>Since CATIA contains a large number of tools and toolbars, it is not possible to display all of them within the limited window space. CATIA manages this using collapsible toolbars and by stacking extra toolbars at the corners of the window. (C)</a:t>
            </a:r>
            <a:endParaRPr lang="en-US" sz="1600" dirty="0">
              <a:latin typeface="Segoe UI Semilight" panose="020B0402040204020203" pitchFamily="34" charset="0"/>
              <a:cs typeface="Segoe UI Semilight" panose="020B0402040204020203" pitchFamily="34" charset="0"/>
            </a:endParaRPr>
          </a:p>
        </p:txBody>
      </p:sp>
      <p:pic>
        <p:nvPicPr>
          <p:cNvPr id="9"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2057400"/>
            <a:ext cx="4038600" cy="3781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39783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5523"/>
          <a:stretch/>
        </p:blipFill>
        <p:spPr bwMode="auto">
          <a:xfrm>
            <a:off x="400167" y="2929178"/>
            <a:ext cx="8610600" cy="1868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CATIA Scope</a:t>
            </a:r>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CATIA can act as the backbone of various stages in product life cycle, including conceptualization, development, simulation, manufacturing, and after-market information.</a:t>
            </a:r>
          </a:p>
        </p:txBody>
      </p:sp>
      <p:pic>
        <p:nvPicPr>
          <p:cNvPr id="2050" name="Picture 2" descr="http://industrialtraininginpatna.in/wp-content/uploads/2015/10/catia_logo1_1_49d0926a62e94237b4595c3f52cb80c0.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4615" y1="6452" x2="14615" y2="6452"/>
                        <a14:foregroundMark x1="11385" y1="58710" x2="11385" y2="58710"/>
                        <a14:foregroundMark x1="16923" y1="54194" x2="16923" y2="54194"/>
                        <a14:foregroundMark x1="16000" y1="44516" x2="16000" y2="44516"/>
                        <a14:foregroundMark x1="19538" y1="67742" x2="19538" y2="67742"/>
                        <a14:foregroundMark x1="12923" y1="85161" x2="12923" y2="85161"/>
                        <a14:foregroundMark x1="37846" y1="33548" x2="37846" y2="33548"/>
                        <a14:foregroundMark x1="66000" y1="34839" x2="66000" y2="34839"/>
                        <a14:foregroundMark x1="79077" y1="37419" x2="79077" y2="37419"/>
                        <a14:foregroundMark x1="93385" y1="32903" x2="93385" y2="32903"/>
                      </a14:backgroundRemoval>
                    </a14:imgEffect>
                  </a14:imgLayer>
                </a14:imgProps>
              </a:ext>
              <a:ext uri="{28A0092B-C50C-407E-A947-70E740481C1C}">
                <a14:useLocalDpi xmlns:a14="http://schemas.microsoft.com/office/drawing/2010/main" val="0"/>
              </a:ext>
            </a:extLst>
          </a:blip>
          <a:srcRect/>
          <a:stretch>
            <a:fillRect/>
          </a:stretch>
        </p:blipFill>
        <p:spPr bwMode="auto">
          <a:xfrm>
            <a:off x="2133600" y="4648200"/>
            <a:ext cx="4069020" cy="9703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837510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Toolbars</a:t>
            </a:r>
            <a:endParaRPr lang="en-US" dirty="0"/>
          </a:p>
        </p:txBody>
      </p:sp>
      <p:sp>
        <p:nvSpPr>
          <p:cNvPr id="5" name="Content Placeholder 4"/>
          <p:cNvSpPr>
            <a:spLocks noGrp="1"/>
          </p:cNvSpPr>
          <p:nvPr>
            <p:ph sz="half" idx="1"/>
          </p:nvPr>
        </p:nvSpPr>
        <p:spPr>
          <a:xfrm>
            <a:off x="457200" y="1600200"/>
            <a:ext cx="4267200" cy="4525963"/>
          </a:xfrm>
        </p:spPr>
        <p:txBody>
          <a:bodyPr/>
          <a:lstStyle/>
          <a:p>
            <a:r>
              <a:rPr lang="en-US" sz="2400" dirty="0">
                <a:latin typeface="Segoe UI Semilight" panose="020B0402040204020203" pitchFamily="34" charset="0"/>
                <a:cs typeface="Segoe UI Semilight" panose="020B0402040204020203" pitchFamily="34" charset="0"/>
              </a:rPr>
              <a:t>If you are unable to find a tool/toolbar, ensure that:</a:t>
            </a:r>
            <a:endParaRPr lang="en-US" sz="2000" dirty="0">
              <a:latin typeface="Segoe UI Semilight" panose="020B0402040204020203" pitchFamily="34" charset="0"/>
              <a:cs typeface="Segoe UI Semilight" panose="020B0402040204020203" pitchFamily="34" charset="0"/>
            </a:endParaRPr>
          </a:p>
          <a:p>
            <a:pPr marL="800100" lvl="1" indent="-342900">
              <a:buFont typeface="+mj-lt"/>
              <a:buAutoNum type="alphaUcPeriod"/>
            </a:pPr>
            <a:r>
              <a:rPr lang="en-US" sz="1900" dirty="0">
                <a:latin typeface="Segoe UI Semilight" panose="020B0402040204020203" pitchFamily="34" charset="0"/>
                <a:cs typeface="Segoe UI Semilight" panose="020B0402040204020203" pitchFamily="34" charset="0"/>
              </a:rPr>
              <a:t>The tool you are looking for is not located as a “fly out” optional tool. CATIA groups variants of the same tool into a single display group, which can be accessed by clicking the black arrow.</a:t>
            </a:r>
          </a:p>
          <a:p>
            <a:pPr marL="800100" lvl="1" indent="-342900">
              <a:buFont typeface="+mj-lt"/>
              <a:buAutoNum type="alphaUcPeriod"/>
            </a:pPr>
            <a:r>
              <a:rPr lang="en-US" sz="1900" dirty="0">
                <a:latin typeface="Segoe UI Semilight" panose="020B0402040204020203" pitchFamily="34" charset="0"/>
                <a:cs typeface="Segoe UI Semilight" panose="020B0402040204020203" pitchFamily="34" charset="0"/>
              </a:rPr>
              <a:t>The tool/toolbar is not located outside the display area. Look for the &gt;&gt; symbols at the corners of the window. You can drag the toolbar out to see all the tools.</a:t>
            </a:r>
          </a:p>
          <a:p>
            <a:pPr marL="800100" lvl="1" indent="-342900">
              <a:buFont typeface="+mj-lt"/>
              <a:buAutoNum type="alphaUcPeriod"/>
            </a:pPr>
            <a:r>
              <a:rPr lang="en-US" sz="1900" dirty="0">
                <a:latin typeface="Segoe UI Semilight" panose="020B0402040204020203" pitchFamily="34" charset="0"/>
                <a:cs typeface="Segoe UI Semilight" panose="020B0402040204020203" pitchFamily="34" charset="0"/>
              </a:rPr>
              <a:t>The toolbar is active.</a:t>
            </a:r>
          </a:p>
        </p:txBody>
      </p:sp>
      <p:pic>
        <p:nvPicPr>
          <p:cNvPr id="8195"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981200"/>
            <a:ext cx="390302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898008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Compass</a:t>
            </a:r>
          </a:p>
        </p:txBody>
      </p:sp>
      <p:sp>
        <p:nvSpPr>
          <p:cNvPr id="4" name="Content Placeholder 3"/>
          <p:cNvSpPr>
            <a:spLocks noGrp="1"/>
          </p:cNvSpPr>
          <p:nvPr>
            <p:ph idx="1"/>
          </p:nvPr>
        </p:nvSpPr>
        <p:spPr/>
        <p:txBody>
          <a:bodyPr/>
          <a:lstStyle/>
          <a:p>
            <a:r>
              <a:rPr lang="en-US" sz="2400" dirty="0">
                <a:latin typeface="Segoe UI Semilight" panose="020B0402040204020203" pitchFamily="34" charset="0"/>
                <a:cs typeface="Segoe UI Semilight" panose="020B0402040204020203" pitchFamily="34" charset="0"/>
              </a:rPr>
              <a:t>Besides being an orientation reference tool that helps while performing view rotations, the Compass is a powerful tool that can be used to physically move and manipulate objects. This is especially useful in Assembly Design, Freestyle, and Digital Mockup workbenches.</a:t>
            </a:r>
          </a:p>
          <a:p>
            <a:r>
              <a:rPr lang="en-US" sz="2400" dirty="0">
                <a:latin typeface="Segoe UI Semilight" panose="020B0402040204020203" pitchFamily="34" charset="0"/>
                <a:cs typeface="Segoe UI Semilight" panose="020B0402040204020203" pitchFamily="34" charset="0"/>
              </a:rPr>
              <a:t>By default, the base of the Compass (also called the Privileged Plane) is the XY plane. The default orientation of the compass is parallel to the reference XYZ axis system and is located to the top right corner of the screen. </a:t>
            </a:r>
          </a:p>
          <a:p>
            <a:r>
              <a:rPr lang="en-US" sz="2400" dirty="0">
                <a:latin typeface="Segoe UI Semilight" panose="020B0402040204020203" pitchFamily="34" charset="0"/>
                <a:cs typeface="Segoe UI Semilight" panose="020B0402040204020203" pitchFamily="34" charset="0"/>
              </a:rPr>
              <a:t>If the 3D view is changed, the Compass updates its orientation to reflect the new viewing angle/direction.</a:t>
            </a:r>
          </a:p>
          <a:p>
            <a:endParaRPr lang="en-US" sz="2400" b="1" dirty="0">
              <a:latin typeface="Segoe UI Semilight" panose="020B0402040204020203" pitchFamily="34" charset="0"/>
              <a:cs typeface="Segoe UI Semilight" panose="020B0402040204020203" pitchFamily="34" charset="0"/>
            </a:endParaRPr>
          </a:p>
          <a:p>
            <a:endParaRPr lang="en-US" sz="2400" dirty="0">
              <a:latin typeface="Segoe UI Semilight" panose="020B0402040204020203" pitchFamily="34" charset="0"/>
              <a:cs typeface="Segoe UI Semilight" panose="020B0402040204020203" pitchFamily="34" charset="0"/>
            </a:endParaRPr>
          </a:p>
        </p:txBody>
      </p:sp>
      <p:pic>
        <p:nvPicPr>
          <p:cNvPr id="6" name="Picture 5"/>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180218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Geometry Area</a:t>
            </a:r>
          </a:p>
        </p:txBody>
      </p:sp>
      <p:sp>
        <p:nvSpPr>
          <p:cNvPr id="4" name="Content Placeholder 3"/>
          <p:cNvSpPr>
            <a:spLocks noGrp="1"/>
          </p:cNvSpPr>
          <p:nvPr>
            <p:ph idx="1"/>
          </p:nvPr>
        </p:nvSpPr>
        <p:spPr>
          <a:xfrm>
            <a:off x="327020" y="1295400"/>
            <a:ext cx="8229600" cy="4525963"/>
          </a:xfrm>
        </p:spPr>
        <p:txBody>
          <a:bodyPr/>
          <a:lstStyle/>
          <a:p>
            <a:r>
              <a:rPr lang="en-US" sz="2400" dirty="0">
                <a:latin typeface="Segoe UI Semilight" panose="020B0402040204020203" pitchFamily="34" charset="0"/>
                <a:cs typeface="Segoe UI Semilight" panose="020B0402040204020203" pitchFamily="34" charset="0"/>
              </a:rPr>
              <a:t>CATIA visualize model in the geometry area.</a:t>
            </a:r>
          </a:p>
          <a:p>
            <a:r>
              <a:rPr lang="en-US" sz="2400" dirty="0">
                <a:latin typeface="Segoe UI Semilight" panose="020B0402040204020203" pitchFamily="34" charset="0"/>
                <a:cs typeface="Segoe UI Semilight" panose="020B0402040204020203" pitchFamily="34" charset="0"/>
              </a:rPr>
              <a:t>You can manipulate geometry area and perform operations such as zoom, pan, and rotate by:</a:t>
            </a:r>
          </a:p>
          <a:p>
            <a:pPr marL="914400" lvl="1" indent="-457200">
              <a:buFont typeface="+mj-lt"/>
              <a:buAutoNum type="alphaUcPeriod"/>
            </a:pPr>
            <a:r>
              <a:rPr lang="en-US" sz="2000" dirty="0">
                <a:latin typeface="Segoe UI Semilight" panose="020B0402040204020203" pitchFamily="34" charset="0"/>
                <a:cs typeface="Segoe UI Semilight" panose="020B0402040204020203" pitchFamily="34" charset="0"/>
              </a:rPr>
              <a:t>Using </a:t>
            </a:r>
            <a:r>
              <a:rPr lang="en-US" sz="2000" b="1" dirty="0">
                <a:latin typeface="Segoe UI Semilight" panose="020B0402040204020203" pitchFamily="34" charset="0"/>
                <a:cs typeface="Segoe UI Semilight" panose="020B0402040204020203" pitchFamily="34" charset="0"/>
              </a:rPr>
              <a:t>View</a:t>
            </a:r>
            <a:r>
              <a:rPr lang="en-US" sz="2000" dirty="0">
                <a:latin typeface="Segoe UI Semilight" panose="020B0402040204020203" pitchFamily="34" charset="0"/>
                <a:cs typeface="Segoe UI Semilight" panose="020B0402040204020203" pitchFamily="34" charset="0"/>
              </a:rPr>
              <a:t> toolbar* (a standard toolbar)</a:t>
            </a:r>
          </a:p>
          <a:p>
            <a:pPr marL="914400" lvl="1" indent="-457200">
              <a:buFont typeface="+mj-lt"/>
              <a:buAutoNum type="alphaUcPeriod"/>
            </a:pPr>
            <a:r>
              <a:rPr lang="en-US" sz="2000" dirty="0">
                <a:latin typeface="Segoe UI Semilight" panose="020B0402040204020203" pitchFamily="34" charset="0"/>
                <a:cs typeface="Segoe UI Semilight" panose="020B0402040204020203" pitchFamily="34" charset="0"/>
              </a:rPr>
              <a:t>Using mouse*</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Hold middle mouse button/wheel to pan the view</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Hold middle mouse button/wheel, then right click once (or hold Shift key at the same time) and move the mouse to zoom in/out the view</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Hold middle mouse button/wheel and right mouse button (or Ctrl key) at the same time; and move the mouse to rotate the view</a:t>
            </a:r>
          </a:p>
          <a:p>
            <a:pPr marL="914400" lvl="1" indent="-457200">
              <a:buFont typeface="+mj-lt"/>
              <a:buAutoNum type="alphaUcPeriod"/>
            </a:pPr>
            <a:r>
              <a:rPr lang="en-US" sz="2000" dirty="0">
                <a:latin typeface="Segoe UI Semilight" panose="020B0402040204020203" pitchFamily="34" charset="0"/>
                <a:cs typeface="Segoe UI Semilight" panose="020B0402040204020203" pitchFamily="34" charset="0"/>
              </a:rPr>
              <a:t>Using compass</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Drag the plane (</a:t>
            </a:r>
            <a:r>
              <a:rPr lang="en-US" sz="1200" dirty="0" err="1">
                <a:latin typeface="Segoe UI Semilight" panose="020B0402040204020203" pitchFamily="34" charset="0"/>
                <a:cs typeface="Segoe UI Semilight" panose="020B0402040204020203" pitchFamily="34" charset="0"/>
              </a:rPr>
              <a:t>xy</a:t>
            </a:r>
            <a:r>
              <a:rPr lang="en-US" sz="1200" dirty="0">
                <a:latin typeface="Segoe UI Semilight" panose="020B0402040204020203" pitchFamily="34" charset="0"/>
                <a:cs typeface="Segoe UI Semilight" panose="020B0402040204020203" pitchFamily="34" charset="0"/>
              </a:rPr>
              <a:t>, </a:t>
            </a:r>
            <a:r>
              <a:rPr lang="en-US" sz="1200" dirty="0" err="1">
                <a:latin typeface="Segoe UI Semilight" panose="020B0402040204020203" pitchFamily="34" charset="0"/>
                <a:cs typeface="Segoe UI Semilight" panose="020B0402040204020203" pitchFamily="34" charset="0"/>
              </a:rPr>
              <a:t>yz</a:t>
            </a:r>
            <a:r>
              <a:rPr lang="en-US" sz="1200" dirty="0">
                <a:latin typeface="Segoe UI Semilight" panose="020B0402040204020203" pitchFamily="34" charset="0"/>
                <a:cs typeface="Segoe UI Semilight" panose="020B0402040204020203" pitchFamily="34" charset="0"/>
              </a:rPr>
              <a:t>, </a:t>
            </a:r>
            <a:r>
              <a:rPr lang="en-US" sz="1200" dirty="0" err="1">
                <a:latin typeface="Segoe UI Semilight" panose="020B0402040204020203" pitchFamily="34" charset="0"/>
                <a:cs typeface="Segoe UI Semilight" panose="020B0402040204020203" pitchFamily="34" charset="0"/>
              </a:rPr>
              <a:t>zx</a:t>
            </a:r>
            <a:r>
              <a:rPr lang="en-US" sz="1200" dirty="0">
                <a:latin typeface="Segoe UI Semilight" panose="020B0402040204020203" pitchFamily="34" charset="0"/>
                <a:cs typeface="Segoe UI Semilight" panose="020B0402040204020203" pitchFamily="34" charset="0"/>
              </a:rPr>
              <a:t>) to pan the view on the respective plane</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Drag the axis (x, y, z) to pan the view along the respective axis</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Drag the curve around the axis (x, y, z) to rotate the view around the respective axis</a:t>
            </a:r>
          </a:p>
          <a:p>
            <a:pPr marL="1314450" lvl="2" indent="-457200">
              <a:buFont typeface="+mj-lt"/>
              <a:buAutoNum type="romanLcPeriod"/>
            </a:pPr>
            <a:r>
              <a:rPr lang="en-US" sz="1200" dirty="0">
                <a:latin typeface="Segoe UI Semilight" panose="020B0402040204020203" pitchFamily="34" charset="0"/>
                <a:cs typeface="Segoe UI Semilight" panose="020B0402040204020203" pitchFamily="34" charset="0"/>
              </a:rPr>
              <a:t>Drag the top dot around the red dot to rotate the view freely around the view center </a:t>
            </a:r>
          </a:p>
          <a:p>
            <a:pPr marL="457200" lvl="1" indent="0">
              <a:buNone/>
            </a:pPr>
            <a:r>
              <a:rPr lang="en-US" sz="2000" dirty="0">
                <a:latin typeface="Segoe UI Semilight" panose="020B0402040204020203" pitchFamily="34" charset="0"/>
                <a:cs typeface="Segoe UI Semilight" panose="020B0402040204020203" pitchFamily="34" charset="0"/>
              </a:rPr>
              <a:t>* You can use same directions to manipulate specifications tree</a:t>
            </a:r>
            <a:br>
              <a:rPr lang="en-US" sz="2000" dirty="0">
                <a:latin typeface="Segoe UI Semilight" panose="020B0402040204020203" pitchFamily="34" charset="0"/>
                <a:cs typeface="Segoe UI Semilight" panose="020B0402040204020203" pitchFamily="34" charset="0"/>
              </a:rPr>
            </a:br>
            <a:r>
              <a:rPr lang="en-US" sz="2000" dirty="0">
                <a:latin typeface="Segoe UI Semilight" panose="020B0402040204020203" pitchFamily="34" charset="0"/>
                <a:cs typeface="Segoe UI Semilight" panose="020B0402040204020203" pitchFamily="34" charset="0"/>
              </a:rPr>
              <a:t>if the specifications tree is activated. </a:t>
            </a:r>
          </a:p>
        </p:txBody>
      </p:sp>
      <p:pic>
        <p:nvPicPr>
          <p:cNvPr id="5" name="Picture 4"/>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476654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Geometry Area</a:t>
            </a:r>
            <a:endParaRPr lang="en-US" dirty="0"/>
          </a:p>
        </p:txBody>
      </p:sp>
      <p:sp>
        <p:nvSpPr>
          <p:cNvPr id="5" name="Content Placeholder 4"/>
          <p:cNvSpPr>
            <a:spLocks noGrp="1"/>
          </p:cNvSpPr>
          <p:nvPr>
            <p:ph sz="half" idx="1"/>
          </p:nvPr>
        </p:nvSpPr>
        <p:spPr>
          <a:xfrm>
            <a:off x="457200" y="1120775"/>
            <a:ext cx="4648200" cy="4525963"/>
          </a:xfrm>
        </p:spPr>
        <p:txBody>
          <a:bodyPr/>
          <a:lstStyle/>
          <a:p>
            <a:r>
              <a:rPr lang="en-US" sz="2000" b="1" dirty="0">
                <a:latin typeface="Segoe UI Semilight" panose="020B0402040204020203" pitchFamily="34" charset="0"/>
                <a:cs typeface="Segoe UI Semilight" panose="020B0402040204020203" pitchFamily="34" charset="0"/>
              </a:rPr>
              <a:t>View </a:t>
            </a:r>
            <a:r>
              <a:rPr lang="en-US" sz="2000" dirty="0">
                <a:latin typeface="Segoe UI Semilight" panose="020B0402040204020203" pitchFamily="34" charset="0"/>
                <a:cs typeface="Segoe UI Semilight" panose="020B0402040204020203" pitchFamily="34" charset="0"/>
              </a:rPr>
              <a:t>toolbar provides following operations:</a:t>
            </a:r>
          </a:p>
          <a:p>
            <a:pPr lvl="1"/>
            <a:r>
              <a:rPr lang="en-US" sz="1600" dirty="0">
                <a:latin typeface="Segoe UI Semilight" panose="020B0402040204020203" pitchFamily="34" charset="0"/>
                <a:cs typeface="Segoe UI Semilight" panose="020B0402040204020203" pitchFamily="34" charset="0"/>
              </a:rPr>
              <a:t>Fly Mode (set view mode to fly mode)</a:t>
            </a:r>
          </a:p>
          <a:p>
            <a:pPr lvl="1"/>
            <a:r>
              <a:rPr lang="en-US" sz="1600" dirty="0">
                <a:latin typeface="Segoe UI Semilight" panose="020B0402040204020203" pitchFamily="34" charset="0"/>
                <a:cs typeface="Segoe UI Semilight" panose="020B0402040204020203" pitchFamily="34" charset="0"/>
              </a:rPr>
              <a:t>Fit All In (fit all the model into the screen)</a:t>
            </a:r>
          </a:p>
          <a:p>
            <a:pPr lvl="1"/>
            <a:r>
              <a:rPr lang="en-US" sz="1600" dirty="0">
                <a:latin typeface="Segoe UI Semilight" panose="020B0402040204020203" pitchFamily="34" charset="0"/>
                <a:cs typeface="Segoe UI Semilight" panose="020B0402040204020203" pitchFamily="34" charset="0"/>
              </a:rPr>
              <a:t>Pan (move the camera on the screen plane)*</a:t>
            </a:r>
          </a:p>
          <a:p>
            <a:pPr lvl="1"/>
            <a:r>
              <a:rPr lang="en-US" sz="1600" dirty="0">
                <a:latin typeface="Segoe UI Semilight" panose="020B0402040204020203" pitchFamily="34" charset="0"/>
                <a:cs typeface="Segoe UI Semilight" panose="020B0402040204020203" pitchFamily="34" charset="0"/>
              </a:rPr>
              <a:t>Rotate (rotate the camera around the center of the view)</a:t>
            </a:r>
          </a:p>
          <a:p>
            <a:pPr lvl="1"/>
            <a:r>
              <a:rPr lang="en-US" sz="1600" dirty="0">
                <a:latin typeface="Segoe UI Semilight" panose="020B0402040204020203" pitchFamily="34" charset="0"/>
                <a:cs typeface="Segoe UI Semilight" panose="020B0402040204020203" pitchFamily="34" charset="0"/>
              </a:rPr>
              <a:t>Zoom In</a:t>
            </a:r>
          </a:p>
          <a:p>
            <a:pPr lvl="1"/>
            <a:r>
              <a:rPr lang="en-US" sz="1600" dirty="0">
                <a:latin typeface="Segoe UI Semilight" panose="020B0402040204020203" pitchFamily="34" charset="0"/>
                <a:cs typeface="Segoe UI Semilight" panose="020B0402040204020203" pitchFamily="34" charset="0"/>
              </a:rPr>
              <a:t>Zoom Out</a:t>
            </a:r>
          </a:p>
          <a:p>
            <a:pPr lvl="1"/>
            <a:r>
              <a:rPr lang="en-US" sz="1600" dirty="0">
                <a:latin typeface="Segoe UI Semilight" panose="020B0402040204020203" pitchFamily="34" charset="0"/>
                <a:cs typeface="Segoe UI Semilight" panose="020B0402040204020203" pitchFamily="34" charset="0"/>
              </a:rPr>
              <a:t>Normal View (Normalize camera to the selected plane or face)</a:t>
            </a:r>
          </a:p>
          <a:p>
            <a:pPr lvl="1"/>
            <a:r>
              <a:rPr lang="en-US" sz="1600" dirty="0">
                <a:latin typeface="Segoe UI Semilight" panose="020B0402040204020203" pitchFamily="34" charset="0"/>
                <a:cs typeface="Segoe UI Semilight" panose="020B0402040204020203" pitchFamily="34" charset="0"/>
              </a:rPr>
              <a:t>Create Multi-view (Create 4 views – isometric, top,  front, right)</a:t>
            </a:r>
          </a:p>
          <a:p>
            <a:pPr lvl="1"/>
            <a:r>
              <a:rPr lang="en-US" sz="1600" dirty="0">
                <a:latin typeface="Segoe UI Semilight" panose="020B0402040204020203" pitchFamily="34" charset="0"/>
                <a:cs typeface="Segoe UI Semilight" panose="020B0402040204020203" pitchFamily="34" charset="0"/>
              </a:rPr>
              <a:t>View (Change view to predefined views)</a:t>
            </a:r>
          </a:p>
          <a:p>
            <a:pPr lvl="1"/>
            <a:r>
              <a:rPr lang="en-US" sz="1600" dirty="0">
                <a:latin typeface="Segoe UI Semilight" panose="020B0402040204020203" pitchFamily="34" charset="0"/>
                <a:cs typeface="Segoe UI Semilight" panose="020B0402040204020203" pitchFamily="34" charset="0"/>
              </a:rPr>
              <a:t>Shading (change the model shadings)</a:t>
            </a:r>
          </a:p>
          <a:p>
            <a:pPr lvl="1"/>
            <a:r>
              <a:rPr lang="en-US" sz="1600" dirty="0">
                <a:latin typeface="Segoe UI Semilight" panose="020B0402040204020203" pitchFamily="34" charset="0"/>
                <a:cs typeface="Segoe UI Semilight" panose="020B0402040204020203" pitchFamily="34" charset="0"/>
              </a:rPr>
              <a:t>Hide/Show (hide/show selected part)</a:t>
            </a:r>
          </a:p>
          <a:p>
            <a:pPr lvl="1"/>
            <a:r>
              <a:rPr lang="en-US" sz="1600" dirty="0">
                <a:latin typeface="Segoe UI Semilight" panose="020B0402040204020203" pitchFamily="34" charset="0"/>
                <a:cs typeface="Segoe UI Semilight" panose="020B0402040204020203" pitchFamily="34" charset="0"/>
              </a:rPr>
              <a:t>Swap Visible Space (switch between visible and hidden elements of the model)</a:t>
            </a:r>
          </a:p>
          <a:p>
            <a:pPr lvl="1"/>
            <a:endParaRPr lang="en-US" sz="1600" dirty="0">
              <a:latin typeface="Segoe UI Semilight" panose="020B0402040204020203" pitchFamily="34" charset="0"/>
              <a:cs typeface="Segoe UI Semilight" panose="020B0402040204020203" pitchFamily="34" charset="0"/>
            </a:endParaRPr>
          </a:p>
          <a:p>
            <a:pPr lvl="1"/>
            <a:endParaRPr lang="en-US" sz="1600" dirty="0">
              <a:latin typeface="Segoe UI Semilight" panose="020B0402040204020203" pitchFamily="34" charset="0"/>
              <a:cs typeface="Segoe UI Semilight" panose="020B0402040204020203" pitchFamily="34" charset="0"/>
            </a:endParaRPr>
          </a:p>
          <a:p>
            <a:pPr lvl="1"/>
            <a:endParaRPr lang="en-US" sz="1600" dirty="0"/>
          </a:p>
        </p:txBody>
      </p:sp>
      <p:pic>
        <p:nvPicPr>
          <p:cNvPr id="921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00800" y="1371600"/>
            <a:ext cx="685800" cy="5204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285122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00512" y="2133599"/>
            <a:ext cx="4472216" cy="268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Graphic Properties</a:t>
            </a:r>
          </a:p>
        </p:txBody>
      </p:sp>
      <p:sp>
        <p:nvSpPr>
          <p:cNvPr id="5" name="Content Placeholder 4"/>
          <p:cNvSpPr>
            <a:spLocks noGrp="1"/>
          </p:cNvSpPr>
          <p:nvPr>
            <p:ph sz="half" idx="1"/>
          </p:nvPr>
        </p:nvSpPr>
        <p:spPr>
          <a:xfrm>
            <a:off x="444182" y="1211434"/>
            <a:ext cx="4114800" cy="4525963"/>
          </a:xfrm>
        </p:spPr>
        <p:txBody>
          <a:bodyPr/>
          <a:lstStyle/>
          <a:p>
            <a:r>
              <a:rPr lang="en-US" sz="2200" dirty="0">
                <a:latin typeface="Segoe UI Semilight" panose="020B0402040204020203" pitchFamily="34" charset="0"/>
                <a:cs typeface="Segoe UI Semilight" panose="020B0402040204020203" pitchFamily="34" charset="0"/>
              </a:rPr>
              <a:t>The Graphic Properties toolbar enables you to change various graphical properties of elements displayed on the screen. It provides tools to change the following properties:</a:t>
            </a:r>
          </a:p>
          <a:p>
            <a:pPr lvl="1"/>
            <a:r>
              <a:rPr lang="en-US" sz="1700" dirty="0">
                <a:latin typeface="Segoe UI Semilight" panose="020B0402040204020203" pitchFamily="34" charset="0"/>
                <a:cs typeface="Segoe UI Semilight" panose="020B0402040204020203" pitchFamily="34" charset="0"/>
              </a:rPr>
              <a:t>Fill color</a:t>
            </a:r>
          </a:p>
          <a:p>
            <a:pPr lvl="1"/>
            <a:r>
              <a:rPr lang="en-US" sz="1700" dirty="0">
                <a:latin typeface="Segoe UI Semilight" panose="020B0402040204020203" pitchFamily="34" charset="0"/>
                <a:cs typeface="Segoe UI Semilight" panose="020B0402040204020203" pitchFamily="34" charset="0"/>
              </a:rPr>
              <a:t>B. Transparency</a:t>
            </a:r>
          </a:p>
          <a:p>
            <a:pPr lvl="1"/>
            <a:r>
              <a:rPr lang="en-US" sz="1700" dirty="0">
                <a:latin typeface="Segoe UI Semilight" panose="020B0402040204020203" pitchFamily="34" charset="0"/>
                <a:cs typeface="Segoe UI Semilight" panose="020B0402040204020203" pitchFamily="34" charset="0"/>
              </a:rPr>
              <a:t>C. Line thickness</a:t>
            </a:r>
          </a:p>
          <a:p>
            <a:pPr lvl="1"/>
            <a:r>
              <a:rPr lang="en-US" sz="1700" dirty="0">
                <a:latin typeface="Segoe UI Semilight" panose="020B0402040204020203" pitchFamily="34" charset="0"/>
                <a:cs typeface="Segoe UI Semilight" panose="020B0402040204020203" pitchFamily="34" charset="0"/>
              </a:rPr>
              <a:t>D. Line type</a:t>
            </a:r>
          </a:p>
          <a:p>
            <a:pPr lvl="1"/>
            <a:r>
              <a:rPr lang="en-US" sz="1700" dirty="0">
                <a:latin typeface="Segoe UI Semilight" panose="020B0402040204020203" pitchFamily="34" charset="0"/>
                <a:cs typeface="Segoe UI Semilight" panose="020B0402040204020203" pitchFamily="34" charset="0"/>
              </a:rPr>
              <a:t>E. Point symbol</a:t>
            </a:r>
          </a:p>
          <a:p>
            <a:pPr lvl="1"/>
            <a:r>
              <a:rPr lang="en-US" sz="1700" dirty="0">
                <a:latin typeface="Segoe UI Semilight" panose="020B0402040204020203" pitchFamily="34" charset="0"/>
                <a:cs typeface="Segoe UI Semilight" panose="020B0402040204020203" pitchFamily="34" charset="0"/>
              </a:rPr>
              <a:t>F. Rendering style</a:t>
            </a:r>
          </a:p>
          <a:p>
            <a:pPr lvl="1"/>
            <a:r>
              <a:rPr lang="en-US" sz="1700" dirty="0">
                <a:latin typeface="Segoe UI Semilight" panose="020B0402040204020203" pitchFamily="34" charset="0"/>
                <a:cs typeface="Segoe UI Semilight" panose="020B0402040204020203" pitchFamily="34" charset="0"/>
              </a:rPr>
              <a:t>G. Active Layer</a:t>
            </a:r>
          </a:p>
          <a:p>
            <a:pPr lvl="1"/>
            <a:r>
              <a:rPr lang="en-US" sz="1700" dirty="0">
                <a:latin typeface="Segoe UI Semilight" panose="020B0402040204020203" pitchFamily="34" charset="0"/>
                <a:cs typeface="Segoe UI Semilight" panose="020B0402040204020203" pitchFamily="34" charset="0"/>
              </a:rPr>
              <a:t>H. The Painter tool copies the graphic properties of one feature to another</a:t>
            </a:r>
            <a:r>
              <a:rPr lang="en-US" sz="1600" dirty="0">
                <a:latin typeface="Segoe UI Semilight" panose="020B0402040204020203" pitchFamily="34" charset="0"/>
                <a:cs typeface="Segoe UI Semilight" panose="020B0402040204020203" pitchFamily="34" charset="0"/>
              </a:rPr>
              <a:t>”</a:t>
            </a:r>
          </a:p>
        </p:txBody>
      </p:sp>
      <p:pic>
        <p:nvPicPr>
          <p:cNvPr id="6" name="Picture 5"/>
          <p:cNvPicPr>
            <a:picLocks noChangeAspect="1"/>
          </p:cNvPicPr>
          <p:nvPr/>
        </p:nvPicPr>
        <p:blipFill>
          <a:blip r:embed="rId4"/>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756502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Graphic Properties</a:t>
            </a:r>
            <a:endParaRPr lang="en-US" dirty="0"/>
          </a:p>
        </p:txBody>
      </p:sp>
      <p:sp>
        <p:nvSpPr>
          <p:cNvPr id="5" name="Content Placeholder 4"/>
          <p:cNvSpPr>
            <a:spLocks noGrp="1"/>
          </p:cNvSpPr>
          <p:nvPr>
            <p:ph idx="1"/>
          </p:nvPr>
        </p:nvSpPr>
        <p:spPr/>
        <p:txBody>
          <a:bodyPr/>
          <a:lstStyle/>
          <a:p>
            <a:r>
              <a:rPr lang="en-US" sz="2400" dirty="0">
                <a:latin typeface="Segoe UI Semilight" panose="020B0402040204020203" pitchFamily="34" charset="0"/>
                <a:cs typeface="Segoe UI Semilight" panose="020B0402040204020203" pitchFamily="34" charset="0"/>
              </a:rPr>
              <a:t>In order to use the </a:t>
            </a:r>
            <a:r>
              <a:rPr lang="en-US" sz="2400" b="1" dirty="0">
                <a:latin typeface="Segoe UI Semilight" panose="020B0402040204020203" pitchFamily="34" charset="0"/>
                <a:cs typeface="Segoe UI Semilight" panose="020B0402040204020203" pitchFamily="34" charset="0"/>
              </a:rPr>
              <a:t>Graphic Properties</a:t>
            </a:r>
            <a:r>
              <a:rPr lang="en-US" sz="2400" dirty="0">
                <a:latin typeface="Segoe UI Semilight" panose="020B0402040204020203" pitchFamily="34" charset="0"/>
                <a:cs typeface="Segoe UI Semilight" panose="020B0402040204020203" pitchFamily="34" charset="0"/>
              </a:rPr>
              <a:t> toolbar to change the element(s) graphical properties:</a:t>
            </a:r>
          </a:p>
          <a:p>
            <a:pPr marL="800100" lvl="1" indent="-342900">
              <a:buFont typeface="+mj-lt"/>
              <a:buAutoNum type="arabicPeriod"/>
            </a:pPr>
            <a:r>
              <a:rPr lang="en-US" dirty="0">
                <a:latin typeface="Segoe UI Semilight" panose="020B0402040204020203" pitchFamily="34" charset="0"/>
                <a:cs typeface="Segoe UI Semilight" panose="020B0402040204020203" pitchFamily="34" charset="0"/>
              </a:rPr>
              <a:t>Select the element(s) using the left mouse button.</a:t>
            </a:r>
          </a:p>
          <a:p>
            <a:pPr marL="800100" lvl="1" indent="-342900">
              <a:buFont typeface="+mj-lt"/>
              <a:buAutoNum type="arabicPeriod"/>
            </a:pPr>
            <a:r>
              <a:rPr lang="en-US" dirty="0">
                <a:latin typeface="Segoe UI Semilight" panose="020B0402040204020203" pitchFamily="34" charset="0"/>
                <a:cs typeface="Segoe UI Semilight" panose="020B0402040204020203" pitchFamily="34" charset="0"/>
              </a:rPr>
              <a:t>Select the Graphic Properties toolbar, and change the required graphic properties</a:t>
            </a:r>
            <a:r>
              <a:rPr lang="en-US" sz="1600" dirty="0"/>
              <a:t>.</a:t>
            </a:r>
          </a:p>
        </p:txBody>
      </p:sp>
      <p:pic>
        <p:nvPicPr>
          <p:cNvPr id="4" name="Picture 3"/>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239427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Graphic Properties</a:t>
            </a:r>
            <a:endParaRPr lang="en-US" dirty="0"/>
          </a:p>
        </p:txBody>
      </p:sp>
      <p:sp>
        <p:nvSpPr>
          <p:cNvPr id="5" name="Content Placeholder 4"/>
          <p:cNvSpPr>
            <a:spLocks noGrp="1"/>
          </p:cNvSpPr>
          <p:nvPr>
            <p:ph sz="half" idx="1"/>
          </p:nvPr>
        </p:nvSpPr>
        <p:spPr>
          <a:xfrm>
            <a:off x="457200" y="1295400"/>
            <a:ext cx="4114800" cy="4525963"/>
          </a:xfrm>
        </p:spPr>
        <p:txBody>
          <a:bodyPr/>
          <a:lstStyle/>
          <a:p>
            <a:r>
              <a:rPr lang="en-US" sz="2400" dirty="0">
                <a:latin typeface="Segoe UI Semilight" panose="020B0402040204020203" pitchFamily="34" charset="0"/>
                <a:cs typeface="Segoe UI Semilight" panose="020B0402040204020203" pitchFamily="34" charset="0"/>
              </a:rPr>
              <a:t>Alternatively, you can use the following steps to change the graphic properties of an element:</a:t>
            </a:r>
          </a:p>
          <a:p>
            <a:pPr marL="800100" lvl="1" indent="-342900">
              <a:buFont typeface="+mj-lt"/>
              <a:buAutoNum type="arabicPeriod"/>
            </a:pPr>
            <a:r>
              <a:rPr lang="en-US" dirty="0">
                <a:latin typeface="Segoe UI Semilight" panose="020B0402040204020203" pitchFamily="34" charset="0"/>
                <a:cs typeface="Segoe UI Semilight" panose="020B0402040204020203" pitchFamily="34" charset="0"/>
              </a:rPr>
              <a:t>Select the element(s) using the left mouse button.</a:t>
            </a:r>
          </a:p>
          <a:p>
            <a:pPr marL="800100" lvl="1" indent="-342900">
              <a:buFont typeface="+mj-lt"/>
              <a:buAutoNum type="arabicPeriod"/>
            </a:pPr>
            <a:r>
              <a:rPr lang="en-US" dirty="0">
                <a:latin typeface="Segoe UI Semilight" panose="020B0402040204020203" pitchFamily="34" charset="0"/>
                <a:cs typeface="Segoe UI Semilight" panose="020B0402040204020203" pitchFamily="34" charset="0"/>
              </a:rPr>
              <a:t>Right-click and select Properties in the contextual menu.</a:t>
            </a:r>
          </a:p>
          <a:p>
            <a:pPr marL="800100" lvl="1" indent="-342900">
              <a:buFont typeface="+mj-lt"/>
              <a:buAutoNum type="arabicPeriod"/>
            </a:pPr>
            <a:r>
              <a:rPr lang="en-US" dirty="0">
                <a:latin typeface="Segoe UI Semilight" panose="020B0402040204020203" pitchFamily="34" charset="0"/>
                <a:cs typeface="Segoe UI Semilight" panose="020B0402040204020203" pitchFamily="34" charset="0"/>
              </a:rPr>
              <a:t>Select the Graphic tab, and change the required graphic properties.”</a:t>
            </a:r>
          </a:p>
        </p:txBody>
      </p:sp>
      <p:pic>
        <p:nvPicPr>
          <p:cNvPr id="13314"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295400"/>
            <a:ext cx="3714750" cy="288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00021"/>
            <a:ext cx="4333874" cy="160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5"/>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01066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Design Intent</a:t>
            </a:r>
          </a:p>
        </p:txBody>
      </p:sp>
      <p:sp>
        <p:nvSpPr>
          <p:cNvPr id="3" name="Content Placeholder 2"/>
          <p:cNvSpPr>
            <a:spLocks noGrp="1"/>
          </p:cNvSpPr>
          <p:nvPr>
            <p:ph idx="1"/>
          </p:nvPr>
        </p:nvSpPr>
        <p:spPr>
          <a:xfrm>
            <a:off x="339212" y="1295400"/>
            <a:ext cx="8229600" cy="4525963"/>
          </a:xfrm>
        </p:spPr>
        <p:txBody>
          <a:bodyPr/>
          <a:lstStyle/>
          <a:p>
            <a:r>
              <a:rPr lang="en-US" dirty="0">
                <a:latin typeface="Segoe UI Semilight" panose="020B0402040204020203" pitchFamily="34" charset="0"/>
                <a:cs typeface="Segoe UI Semilight" panose="020B0402040204020203" pitchFamily="34" charset="0"/>
              </a:rPr>
              <a:t>The goal of using CATIA is creating a model based on a specific design intent.</a:t>
            </a:r>
          </a:p>
          <a:p>
            <a:r>
              <a:rPr lang="en-US" dirty="0">
                <a:latin typeface="Segoe UI Semilight" panose="020B0402040204020203" pitchFamily="34" charset="0"/>
                <a:cs typeface="Segoe UI Semilight" panose="020B0402040204020203" pitchFamily="34" charset="0"/>
              </a:rPr>
              <a:t>“Design Intent is the plan of </a:t>
            </a:r>
            <a:r>
              <a:rPr lang="en-US" dirty="0">
                <a:solidFill>
                  <a:srgbClr val="0070C0"/>
                </a:solidFill>
                <a:latin typeface="Segoe UI Semilight" panose="020B0402040204020203" pitchFamily="34" charset="0"/>
                <a:cs typeface="Segoe UI Semilight" panose="020B0402040204020203" pitchFamily="34" charset="0"/>
              </a:rPr>
              <a:t>how to construct the solid model of a part </a:t>
            </a:r>
            <a:r>
              <a:rPr lang="en-US" dirty="0">
                <a:latin typeface="Segoe UI Semilight" panose="020B0402040204020203" pitchFamily="34" charset="0"/>
                <a:cs typeface="Segoe UI Semilight" panose="020B0402040204020203" pitchFamily="34" charset="0"/>
              </a:rPr>
              <a:t>in order to </a:t>
            </a:r>
            <a:r>
              <a:rPr lang="en-US" dirty="0">
                <a:solidFill>
                  <a:srgbClr val="0070C0"/>
                </a:solidFill>
                <a:latin typeface="Segoe UI Semilight" panose="020B0402040204020203" pitchFamily="34" charset="0"/>
                <a:cs typeface="Segoe UI Semilight" panose="020B0402040204020203" pitchFamily="34" charset="0"/>
              </a:rPr>
              <a:t>properly convey its visual and functional aspects</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In order to efficiently use a parametric modeler like CATIA, you must consider the design intent before and while modeling the part. The techniques used to create the model will affect how the model behaves when it is changed during its life cycle.</a:t>
            </a:r>
            <a:endParaRPr lang="en-US" b="1" dirty="0">
              <a:latin typeface="Segoe UI Semilight" panose="020B0402040204020203" pitchFamily="34" charset="0"/>
              <a:cs typeface="Segoe UI Semilight" panose="020B0402040204020203" pitchFamily="34" charset="0"/>
            </a:endParaRPr>
          </a:p>
        </p:txBody>
      </p:sp>
      <p:pic>
        <p:nvPicPr>
          <p:cNvPr id="5" name="Picture 4"/>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758877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Feature-based modelling</a:t>
            </a:r>
          </a:p>
        </p:txBody>
      </p:sp>
      <p:sp>
        <p:nvSpPr>
          <p:cNvPr id="3" name="Content Placeholder 2"/>
          <p:cNvSpPr>
            <a:spLocks noGrp="1"/>
          </p:cNvSpPr>
          <p:nvPr>
            <p:ph idx="1"/>
          </p:nvPr>
        </p:nvSpPr>
        <p:spPr>
          <a:xfrm>
            <a:off x="339212" y="1342477"/>
            <a:ext cx="8229600" cy="4525963"/>
          </a:xfrm>
        </p:spPr>
        <p:txBody>
          <a:bodyPr/>
          <a:lstStyle/>
          <a:p>
            <a:r>
              <a:rPr lang="en-US" dirty="0">
                <a:latin typeface="Segoe UI Semilight" panose="020B0402040204020203" pitchFamily="34" charset="0"/>
                <a:cs typeface="Segoe UI Semilight" panose="020B0402040204020203" pitchFamily="34" charset="0"/>
              </a:rPr>
              <a:t>CATIA is feature-based.</a:t>
            </a:r>
          </a:p>
          <a:p>
            <a:r>
              <a:rPr lang="en-US" dirty="0">
                <a:latin typeface="Segoe UI Semilight" panose="020B0402040204020203" pitchFamily="34" charset="0"/>
                <a:cs typeface="Segoe UI Semilight" panose="020B0402040204020203" pitchFamily="34" charset="0"/>
              </a:rPr>
              <a:t>CATIA document is made up of individual elements called features. </a:t>
            </a:r>
          </a:p>
          <a:p>
            <a:r>
              <a:rPr lang="en-US" dirty="0">
                <a:latin typeface="Segoe UI Semilight" panose="020B0402040204020203" pitchFamily="34" charset="0"/>
                <a:cs typeface="Segoe UI Semilight" panose="020B0402040204020203" pitchFamily="34" charset="0"/>
              </a:rPr>
              <a:t>While creating a document, you can add features such as </a:t>
            </a:r>
            <a:r>
              <a:rPr lang="en-US" b="1" dirty="0">
                <a:latin typeface="Segoe UI Semilight" panose="020B0402040204020203" pitchFamily="34" charset="0"/>
                <a:cs typeface="Segoe UI Semilight" panose="020B0402040204020203" pitchFamily="34" charset="0"/>
              </a:rPr>
              <a:t>pads, pockets, holes, ribs, fillets, chamfers, and drafts</a:t>
            </a:r>
            <a:r>
              <a:rPr lang="en-US" dirty="0">
                <a:latin typeface="Segoe UI Semilight" panose="020B0402040204020203" pitchFamily="34" charset="0"/>
                <a:cs typeface="Segoe UI Semilight" panose="020B0402040204020203" pitchFamily="34" charset="0"/>
              </a:rPr>
              <a:t>. As the features are created, they are applied directly to the work piece.</a:t>
            </a:r>
          </a:p>
        </p:txBody>
      </p:sp>
      <p:pic>
        <p:nvPicPr>
          <p:cNvPr id="5" name="Picture 4"/>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366137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Feature-based modelling</a:t>
            </a:r>
          </a:p>
        </p:txBody>
      </p:sp>
      <p:sp>
        <p:nvSpPr>
          <p:cNvPr id="3" name="Content Placeholder 2"/>
          <p:cNvSpPr>
            <a:spLocks noGrp="1"/>
          </p:cNvSpPr>
          <p:nvPr>
            <p:ph idx="1"/>
          </p:nvPr>
        </p:nvSpPr>
        <p:spPr>
          <a:xfrm>
            <a:off x="339212" y="1342477"/>
            <a:ext cx="8229600" cy="4525963"/>
          </a:xfrm>
        </p:spPr>
        <p:txBody>
          <a:bodyPr/>
          <a:lstStyle/>
          <a:p>
            <a:r>
              <a:rPr lang="en-US" dirty="0">
                <a:latin typeface="Segoe UI Semilight" panose="020B0402040204020203" pitchFamily="34" charset="0"/>
                <a:cs typeface="Segoe UI Semilight" panose="020B0402040204020203" pitchFamily="34" charset="0"/>
              </a:rPr>
              <a:t>Choice of features and modeling methodology can affect the design intent.</a:t>
            </a:r>
          </a:p>
          <a:p>
            <a:r>
              <a:rPr lang="en-US" dirty="0">
                <a:latin typeface="Segoe UI Semilight" panose="020B0402040204020203" pitchFamily="34" charset="0"/>
                <a:cs typeface="Segoe UI Semilight" panose="020B0402040204020203" pitchFamily="34" charset="0"/>
              </a:rPr>
              <a:t>As an example consider creating this shaft:</a:t>
            </a:r>
          </a:p>
          <a:p>
            <a:pPr lvl="1"/>
            <a:endParaRPr lang="en-US" dirty="0">
              <a:latin typeface="Segoe UI Semilight" panose="020B0402040204020203" pitchFamily="34" charset="0"/>
              <a:cs typeface="Segoe UI Semilight" panose="020B0402040204020203"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3352800"/>
            <a:ext cx="2790825"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415641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Feature-based modelling</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615" y="1636282"/>
            <a:ext cx="151622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654" y="2660219"/>
            <a:ext cx="1508639"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676400"/>
            <a:ext cx="11430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4654" y="3188857"/>
            <a:ext cx="3810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6"/>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115953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Segoe UI Semilight" panose="020B0402040204020203" pitchFamily="34" charset="0"/>
                <a:cs typeface="Segoe UI Semilight" panose="020B0402040204020203" pitchFamily="34" charset="0"/>
              </a:rPr>
              <a:t>Feature-based modelling</a:t>
            </a:r>
            <a:endParaRPr lang="en-US" dirty="0"/>
          </a:p>
        </p:txBody>
      </p:sp>
      <p:sp>
        <p:nvSpPr>
          <p:cNvPr id="3" name="Content Placeholder 2"/>
          <p:cNvSpPr>
            <a:spLocks noGrp="1"/>
          </p:cNvSpPr>
          <p:nvPr>
            <p:ph idx="1"/>
          </p:nvPr>
        </p:nvSpPr>
        <p:spPr/>
        <p:txBody>
          <a:bodyPr/>
          <a:lstStyle/>
          <a:p>
            <a:r>
              <a:rPr lang="en-US" dirty="0">
                <a:latin typeface="Segoe UI Semilight" panose="020B0402040204020203" pitchFamily="34" charset="0"/>
                <a:cs typeface="Segoe UI Semilight" panose="020B0402040204020203" pitchFamily="34" charset="0"/>
              </a:rPr>
              <a:t>Various approaches exist to model the shaft:</a:t>
            </a:r>
          </a:p>
          <a:p>
            <a:pPr lvl="1"/>
            <a:r>
              <a:rPr lang="en-US" dirty="0">
                <a:latin typeface="Segoe UI Semilight" panose="020B0402040204020203" pitchFamily="34" charset="0"/>
                <a:cs typeface="Segoe UI Semilight" panose="020B0402040204020203" pitchFamily="34" charset="0"/>
              </a:rPr>
              <a:t>"Layered" Approach</a:t>
            </a:r>
          </a:p>
          <a:p>
            <a:pPr marL="457200" lvl="1" indent="0">
              <a:buNone/>
            </a:pPr>
            <a:r>
              <a:rPr lang="en-US" dirty="0">
                <a:latin typeface="Segoe UI Semilight" panose="020B0402040204020203" pitchFamily="34" charset="0"/>
                <a:cs typeface="Segoe UI Semilight" panose="020B0402040204020203" pitchFamily="34" charset="0"/>
              </a:rPr>
              <a:t>“The layered approach builds the part one piece at a time, adding a layer or feature onto the previous one until the desired solution is obtained.</a:t>
            </a:r>
          </a:p>
          <a:p>
            <a:pPr marL="457200" lvl="1" indent="0">
              <a:buNone/>
            </a:pPr>
            <a:r>
              <a:rPr lang="en-US" dirty="0">
                <a:latin typeface="Segoe UI Semilight" panose="020B0402040204020203" pitchFamily="34" charset="0"/>
                <a:cs typeface="Segoe UI Semilight" panose="020B0402040204020203" pitchFamily="34" charset="0"/>
              </a:rPr>
              <a:t>	Changing the thickness or the shape of one layer has a ripple effect; it changes the position or location of all the other layers that were created after it.”</a:t>
            </a:r>
          </a:p>
        </p:txBody>
      </p:sp>
      <p:pic>
        <p:nvPicPr>
          <p:cNvPr id="4" name="Picture 3"/>
          <p:cNvPicPr>
            <a:picLocks noChangeAspect="1"/>
          </p:cNvPicPr>
          <p:nvPr/>
        </p:nvPicPr>
        <p:blipFill>
          <a:blip r:embed="rId2"/>
          <a:stretch>
            <a:fillRect/>
          </a:stretch>
        </p:blipFill>
        <p:spPr>
          <a:xfrm>
            <a:off x="6705600" y="551617"/>
            <a:ext cx="2309606" cy="513881"/>
          </a:xfrm>
          <a:prstGeom prst="rect">
            <a:avLst/>
          </a:prstGeom>
        </p:spPr>
      </p:pic>
    </p:spTree>
    <p:extLst>
      <p:ext uri="{BB962C8B-B14F-4D97-AF65-F5344CB8AC3E}">
        <p14:creationId xmlns:p14="http://schemas.microsoft.com/office/powerpoint/2010/main" val="2527946170"/>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2413</TotalTime>
  <Words>2603</Words>
  <Application>Microsoft Office PowerPoint</Application>
  <PresentationFormat>On-screen Show (4:3)</PresentationFormat>
  <Paragraphs>257</Paragraphs>
  <Slides>46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Segoe UI Semilight</vt:lpstr>
      <vt:lpstr>Arial</vt:lpstr>
      <vt:lpstr>Georgia</vt:lpstr>
      <vt:lpstr>Calibri</vt:lpstr>
      <vt:lpstr>Office Theme</vt:lpstr>
      <vt:lpstr>IME 222: Engineering Graphics Lab Introduction to CATIA</vt:lpstr>
      <vt:lpstr>Overview</vt:lpstr>
      <vt:lpstr>What is CATIA? </vt:lpstr>
      <vt:lpstr>CATIA Scope</vt:lpstr>
      <vt:lpstr>Design Intent</vt:lpstr>
      <vt:lpstr>Feature-based modelling</vt:lpstr>
      <vt:lpstr>Feature-based modelling</vt:lpstr>
      <vt:lpstr>Feature-based modelling</vt:lpstr>
      <vt:lpstr>Feature-based modelling</vt:lpstr>
      <vt:lpstr>Feature-based modelling</vt:lpstr>
      <vt:lpstr>Feature-based modelling</vt:lpstr>
      <vt:lpstr>Solid Modeling</vt:lpstr>
      <vt:lpstr>Fully Associative</vt:lpstr>
      <vt:lpstr>Constraints</vt:lpstr>
      <vt:lpstr>PowerPoint Presentation</vt:lpstr>
      <vt:lpstr>Opening CATIA</vt:lpstr>
      <vt:lpstr>CATIA Documents</vt:lpstr>
      <vt:lpstr>CATIA Documents</vt:lpstr>
      <vt:lpstr>CATIA Workbenches</vt:lpstr>
      <vt:lpstr>CATIA Workbenches</vt:lpstr>
      <vt:lpstr>CATIA Workbenches</vt:lpstr>
      <vt:lpstr>PowerPoint Presentation</vt:lpstr>
      <vt:lpstr>CATIA User interface (Windows)</vt:lpstr>
      <vt:lpstr>CATIA User interface</vt:lpstr>
      <vt:lpstr>CATIA User interface</vt:lpstr>
      <vt:lpstr>CATIA User interface</vt:lpstr>
      <vt:lpstr>CATIA User interface</vt:lpstr>
      <vt:lpstr>CATIA User Interface Layout</vt:lpstr>
      <vt:lpstr>Specifications Tree</vt:lpstr>
      <vt:lpstr>Specifications Tree</vt:lpstr>
      <vt:lpstr>Specifications Tree</vt:lpstr>
      <vt:lpstr>Specifications Tree</vt:lpstr>
      <vt:lpstr>Specifications Tree</vt:lpstr>
      <vt:lpstr>Specifications Tree</vt:lpstr>
      <vt:lpstr>Active Document Window</vt:lpstr>
      <vt:lpstr>Toolbars</vt:lpstr>
      <vt:lpstr>Toolbars</vt:lpstr>
      <vt:lpstr>Toolbars</vt:lpstr>
      <vt:lpstr>Toolbars</vt:lpstr>
      <vt:lpstr>Toolbars</vt:lpstr>
      <vt:lpstr>Compass</vt:lpstr>
      <vt:lpstr>Geometry Area</vt:lpstr>
      <vt:lpstr>Geometry Area</vt:lpstr>
      <vt:lpstr>Graphic Properties</vt:lpstr>
      <vt:lpstr>Graphic Properties</vt:lpstr>
      <vt:lpstr>Graphic Properties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Presentation Tree</dc:creator>
  <cp:lastModifiedBy>VISA</cp:lastModifiedBy>
  <cp:revision>146</cp:revision>
  <dcterms:created xsi:type="dcterms:W3CDTF">2009-12-04T23:34:43Z</dcterms:created>
  <dcterms:modified xsi:type="dcterms:W3CDTF">2018-01-18T04:40:45Z</dcterms:modified>
</cp:coreProperties>
</file>